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23da70889_2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23da70889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70aabb90c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70aabb90c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フラグメントシェーダーというものです</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368d0406a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68d0406a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一番右側にある、四角形</a:t>
            </a:r>
            <a:r>
              <a:rPr lang="ja"/>
              <a:t>の「サイズ」がアニメーションしている絵を作ることができます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今一番左にある、四角形を描くだけの関数はすでにあるので、この真ん中の</a:t>
            </a:r>
            <a:endParaRPr/>
          </a:p>
          <a:p>
            <a:pPr indent="0" lvl="0" marL="0" rtl="0" algn="l">
              <a:spcBef>
                <a:spcPts val="0"/>
              </a:spcBef>
              <a:spcAft>
                <a:spcPts val="0"/>
              </a:spcAft>
              <a:buNone/>
            </a:pPr>
            <a:r>
              <a:rPr lang="ja"/>
              <a:t>四角のサイズを変化させるための関数を作っていきます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368d0406a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68d0406a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まずこういうアニメーションを作ります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円を描くときに使った中心座標からの距離をサインカーブに変換して</a:t>
            </a:r>
            <a:endParaRPr/>
          </a:p>
          <a:p>
            <a:pPr indent="0" lvl="0" marL="0" rtl="0" algn="l">
              <a:spcBef>
                <a:spcPts val="0"/>
              </a:spcBef>
              <a:spcAft>
                <a:spcPts val="0"/>
              </a:spcAft>
              <a:buNone/>
            </a:pPr>
            <a:r>
              <a:rPr lang="ja"/>
              <a:t>時間をオフセットとして加えることでこのようなアニメーションができます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ただ、今欲しいのは</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368d0406a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68d0406a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このように10x10のモザイク状に色が分かれた絵が欲しいです</a:t>
            </a:r>
            <a:endParaRPr/>
          </a:p>
          <a:p>
            <a:pPr indent="0" lvl="0" marL="0" rtl="0" algn="l">
              <a:spcBef>
                <a:spcPts val="0"/>
              </a:spcBef>
              <a:spcAft>
                <a:spcPts val="0"/>
              </a:spcAft>
              <a:buNone/>
            </a:pPr>
            <a:r>
              <a:rPr lang="ja"/>
              <a:t>なぜ</a:t>
            </a:r>
            <a:r>
              <a:rPr lang="ja"/>
              <a:t>こういうモザイク状にしたいかというと</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364407fc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64407fc9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サイズに使う値がグラデーションしてるマスの中に</a:t>
            </a:r>
            <a:endParaRPr/>
          </a:p>
          <a:p>
            <a:pPr indent="0" lvl="0" marL="0" rtl="0" algn="l">
              <a:spcBef>
                <a:spcPts val="0"/>
              </a:spcBef>
              <a:spcAft>
                <a:spcPts val="0"/>
              </a:spcAft>
              <a:buNone/>
            </a:pPr>
            <a:r>
              <a:rPr lang="ja"/>
              <a:t>四角形を描こうとすると</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377a87e3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77a87e3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このように</a:t>
            </a:r>
            <a:r>
              <a:rPr lang="ja"/>
              <a:t>歪んだ四角形になります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各ピクセルが、微妙に違う大きさの四角形を描こうとして</a:t>
            </a:r>
            <a:endParaRPr/>
          </a:p>
          <a:p>
            <a:pPr indent="0" lvl="0" marL="0" rtl="0" algn="l">
              <a:spcBef>
                <a:spcPts val="0"/>
              </a:spcBef>
              <a:spcAft>
                <a:spcPts val="0"/>
              </a:spcAft>
              <a:buNone/>
            </a:pPr>
            <a:r>
              <a:rPr lang="ja"/>
              <a:t>自分の色を出力するのでこのような絵になります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これはこれで面白いというか、こっちの方が面白い感じなんですが</a:t>
            </a:r>
            <a:endParaRPr/>
          </a:p>
          <a:p>
            <a:pPr indent="0" lvl="0" marL="0" rtl="0" algn="l">
              <a:spcBef>
                <a:spcPts val="0"/>
              </a:spcBef>
              <a:spcAft>
                <a:spcPts val="0"/>
              </a:spcAft>
              <a:buNone/>
            </a:pPr>
            <a:r>
              <a:rPr lang="ja" sz="1050">
                <a:highlight>
                  <a:srgbClr val="FAFAFA"/>
                </a:highlight>
                <a:latin typeface="Times New Roman"/>
                <a:ea typeface="Times New Roman"/>
                <a:cs typeface="Times New Roman"/>
                <a:sym typeface="Times New Roman"/>
              </a:rPr>
              <a:t>まっすぐな図形を描きたい場合は</a:t>
            </a:r>
            <a:endParaRPr/>
          </a:p>
          <a:p>
            <a:pPr indent="0" lvl="0" marL="0" rtl="0" algn="l">
              <a:spcBef>
                <a:spcPts val="0"/>
              </a:spcBef>
              <a:spcAft>
                <a:spcPts val="0"/>
              </a:spcAft>
              <a:buNone/>
            </a:pPr>
            <a:r>
              <a:rPr lang="ja"/>
              <a:t>それぞれのマスの中では均一な値になっている必要があります</a:t>
            </a:r>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368d0406a6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68d0406a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この絵をモザイク状にする説明をしていきます</a:t>
            </a:r>
            <a:endParaRPr/>
          </a:p>
          <a:p>
            <a:pPr indent="0" lvl="0" marL="0" rtl="0" algn="l">
              <a:spcBef>
                <a:spcPts val="0"/>
              </a:spcBef>
              <a:spcAft>
                <a:spcPts val="0"/>
              </a:spcAft>
              <a:buNone/>
            </a:pPr>
            <a:r>
              <a:rPr lang="ja"/>
              <a:t>考え方としては</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368d0406a6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68d0406a6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こういうモザイクにしたい解像度のマス目があるとして</a:t>
            </a:r>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368d0406a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68d0406a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各ピクセルが、自分が入っているマスの</a:t>
            </a:r>
            <a:endParaRPr/>
          </a:p>
          <a:p>
            <a:pPr indent="0" lvl="0" marL="0" rtl="0" algn="l">
              <a:spcBef>
                <a:spcPts val="0"/>
              </a:spcBef>
              <a:spcAft>
                <a:spcPts val="0"/>
              </a:spcAft>
              <a:buNone/>
            </a:pPr>
            <a:r>
              <a:rPr lang="ja"/>
              <a:t>真ん中の座標としてふるまえば</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368d0406a6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368d0406a6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このようにモザイク状にできます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各ピクセルの座標をこのように加工するために、</a:t>
            </a:r>
            <a:endParaRPr/>
          </a:p>
          <a:p>
            <a:pPr indent="0" lvl="0" marL="0" rtl="0" algn="l">
              <a:spcBef>
                <a:spcPts val="0"/>
              </a:spcBef>
              <a:spcAft>
                <a:spcPts val="0"/>
              </a:spcAft>
              <a:buNone/>
            </a:pPr>
            <a:r>
              <a:rPr lang="ja"/>
              <a:t>先ほど登場した floor 関数を使っていきます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368d0406a6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68d0406a6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コードにするとこうなります</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6929a22d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929a22d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フラグメントシェーダーは画面の各ピクセルの色を計算するところです</a:t>
            </a:r>
            <a:endParaRPr/>
          </a:p>
          <a:p>
            <a:pPr indent="0" lvl="0" marL="0" rtl="0" algn="l">
              <a:spcBef>
                <a:spcPts val="0"/>
              </a:spcBef>
              <a:spcAft>
                <a:spcPts val="0"/>
              </a:spcAft>
              <a:buNone/>
            </a:pPr>
            <a:r>
              <a:rPr lang="ja"/>
              <a:t>例えばこういうオブジェクトがあったとして光が当たってるところは明るくしたり影の部分は暗くしたり陰影の計算とかをするのが主な仕事です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なので、前提として、フラグメントシェーダーというのは</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368d0406a6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68d0406a6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青い部分で全ピクセルを各マス目の真ん中の座標に変換しています</a:t>
            </a:r>
            <a:endParaRPr/>
          </a:p>
          <a:p>
            <a:pPr indent="0" lvl="0" marL="0" rtl="0" algn="l">
              <a:spcBef>
                <a:spcPts val="0"/>
              </a:spcBef>
              <a:spcAft>
                <a:spcPts val="0"/>
              </a:spcAft>
              <a:buNone/>
            </a:pPr>
            <a:r>
              <a:rPr lang="ja"/>
              <a:t>このままだと座標を n 倍に拡大したそのままの値になってるので、</a:t>
            </a:r>
            <a:endParaRPr/>
          </a:p>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368d0406a6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68d0406a6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最後に n で割って値を正規化しています</a:t>
            </a:r>
            <a:endParaRPr/>
          </a:p>
          <a:p>
            <a:pPr indent="0" lvl="0" marL="0" rtl="0" algn="l">
              <a:spcBef>
                <a:spcPts val="0"/>
              </a:spcBef>
              <a:spcAft>
                <a:spcPts val="0"/>
              </a:spcAft>
              <a:buNone/>
            </a:pPr>
            <a:r>
              <a:rPr lang="ja"/>
              <a:t>この計算を</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3741eb4de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741eb4de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最初に作ったこのアニメーションに組み込むと</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368d0406a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68d0406a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こういう風に作りたかった絵が出来上がります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wave 関数の第二引数にモザイク解像度を受け取るようにして</a:t>
            </a:r>
            <a:endParaRPr/>
          </a:p>
          <a:p>
            <a:pPr indent="0" lvl="0" marL="0" rtl="0" algn="l">
              <a:spcBef>
                <a:spcPts val="0"/>
              </a:spcBef>
              <a:spcAft>
                <a:spcPts val="0"/>
              </a:spcAft>
              <a:buNone/>
            </a:pPr>
            <a:r>
              <a:rPr lang="ja"/>
              <a:t>モザイク状に加工した座標の値を使って絵を描いてます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あとは、この wave 関数での計算結果を四角形のサイズとして使うことで</a:t>
            </a:r>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368d0406a6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68d0406a6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目的の絵が完成します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青くハイライトしているところで</a:t>
            </a:r>
            <a:endParaRPr/>
          </a:p>
          <a:p>
            <a:pPr indent="0" lvl="0" marL="0" rtl="0" algn="l">
              <a:spcBef>
                <a:spcPts val="0"/>
              </a:spcBef>
              <a:spcAft>
                <a:spcPts val="0"/>
              </a:spcAft>
              <a:buNone/>
            </a:pPr>
            <a:r>
              <a:rPr lang="ja"/>
              <a:t>wave 関数の計算結果をサイズとして</a:t>
            </a:r>
            <a:endParaRPr/>
          </a:p>
          <a:p>
            <a:pPr indent="0" lvl="0" marL="0" rtl="0" algn="l">
              <a:spcBef>
                <a:spcPts val="0"/>
              </a:spcBef>
              <a:spcAft>
                <a:spcPts val="0"/>
              </a:spcAft>
              <a:buNone/>
            </a:pPr>
            <a:r>
              <a:rPr lang="ja"/>
              <a:t>box 関数の第二引数に入れています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で、ここからもう少し発展させるために、</a:t>
            </a:r>
            <a:endParaRPr/>
          </a:p>
          <a:p>
            <a:pPr indent="0" lvl="0" marL="0" rtl="0" algn="l">
              <a:spcBef>
                <a:spcPts val="0"/>
              </a:spcBef>
              <a:spcAft>
                <a:spcPts val="0"/>
              </a:spcAft>
              <a:buNone/>
            </a:pPr>
            <a:r>
              <a:rPr lang="ja"/>
              <a:t>この絵を描く処理を一つの機能として関数にしてみます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368d0406a6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68d0406a6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座標とマスの数を元にこの絵を描く関数を作りました</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下の frag 関数ではその関数を呼び出して結果を返しているだけです</a:t>
            </a:r>
            <a:endParaRPr/>
          </a:p>
          <a:p>
            <a:pPr indent="0" lvl="0" marL="0" rtl="0" algn="l">
              <a:spcBef>
                <a:spcPts val="0"/>
              </a:spcBef>
              <a:spcAft>
                <a:spcPts val="0"/>
              </a:spcAft>
              <a:buNone/>
            </a:pPr>
            <a:r>
              <a:rPr lang="ja"/>
              <a:t>関数化しておくことで、組み合わせが簡単になります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368d0406a6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68d0406a6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例えば、RGB ごとに違うマスの数で絵を描くだけでも</a:t>
            </a:r>
            <a:endParaRPr/>
          </a:p>
          <a:p>
            <a:pPr indent="0" lvl="0" marL="0" rtl="0" algn="l">
              <a:spcBef>
                <a:spcPts val="0"/>
              </a:spcBef>
              <a:spcAft>
                <a:spcPts val="0"/>
              </a:spcAft>
              <a:buNone/>
            </a:pPr>
            <a:r>
              <a:rPr lang="ja"/>
              <a:t>こんなカラフルな感じの絵になって面白いと思います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少し長くなりましたが、図形をグリッド状に並べる方法と</a:t>
            </a:r>
            <a:endParaRPr/>
          </a:p>
          <a:p>
            <a:pPr indent="0" lvl="0" marL="0" rtl="0" algn="l">
              <a:spcBef>
                <a:spcPts val="0"/>
              </a:spcBef>
              <a:spcAft>
                <a:spcPts val="0"/>
              </a:spcAft>
              <a:buNone/>
            </a:pPr>
            <a:r>
              <a:rPr lang="ja"/>
              <a:t>それぞれの図形を個別に動かすための考え方を説明しました</a:t>
            </a:r>
            <a:endParaRPr/>
          </a:p>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3741eb4de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741eb4de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最後に擬似乱数について話します</a:t>
            </a:r>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3689912ef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689912ef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シェーダーで乱数で調べるとこういう式が出てきます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sz="1200">
                <a:solidFill>
                  <a:srgbClr val="333333"/>
                </a:solidFill>
                <a:highlight>
                  <a:srgbClr val="FFFFFF"/>
                </a:highlight>
                <a:latin typeface="Meiryo"/>
                <a:ea typeface="Meiryo"/>
                <a:cs typeface="Meiryo"/>
                <a:sym typeface="Meiryo"/>
              </a:rPr>
              <a:t>内積とか</a:t>
            </a:r>
            <a:r>
              <a:rPr lang="ja" sz="1200">
                <a:solidFill>
                  <a:srgbClr val="333333"/>
                </a:solidFill>
                <a:highlight>
                  <a:srgbClr val="FFFFFF"/>
                </a:highlight>
                <a:latin typeface="Meiryo"/>
                <a:ea typeface="Meiryo"/>
                <a:cs typeface="Meiryo"/>
                <a:sym typeface="Meiryo"/>
              </a:rPr>
              <a:t>サインカーブ</a:t>
            </a:r>
            <a:r>
              <a:rPr lang="ja" sz="1200">
                <a:solidFill>
                  <a:srgbClr val="333333"/>
                </a:solidFill>
                <a:highlight>
                  <a:srgbClr val="FFFFFF"/>
                </a:highlight>
                <a:latin typeface="Meiryo"/>
                <a:ea typeface="Meiryo"/>
                <a:cs typeface="Meiryo"/>
                <a:sym typeface="Meiryo"/>
              </a:rPr>
              <a:t>とかfracを組み合わせて、</a:t>
            </a:r>
            <a:endParaRPr sz="1200">
              <a:solidFill>
                <a:srgbClr val="333333"/>
              </a:solidFill>
              <a:highlight>
                <a:srgbClr val="FFFFFF"/>
              </a:highlight>
              <a:latin typeface="Meiryo"/>
              <a:ea typeface="Meiryo"/>
              <a:cs typeface="Meiryo"/>
              <a:sym typeface="Meiryo"/>
            </a:endParaRPr>
          </a:p>
          <a:p>
            <a:pPr indent="0" lvl="0" marL="0" rtl="0" algn="l">
              <a:spcBef>
                <a:spcPts val="0"/>
              </a:spcBef>
              <a:spcAft>
                <a:spcPts val="0"/>
              </a:spcAft>
              <a:buNone/>
            </a:pPr>
            <a:r>
              <a:rPr lang="ja" sz="1200">
                <a:solidFill>
                  <a:srgbClr val="333333"/>
                </a:solidFill>
                <a:highlight>
                  <a:srgbClr val="FFFFFF"/>
                </a:highlight>
                <a:latin typeface="Meiryo"/>
                <a:ea typeface="Meiryo"/>
                <a:cs typeface="Meiryo"/>
                <a:sym typeface="Meiryo"/>
              </a:rPr>
              <a:t>引数で受け取ったベクトルに対していい感じにばらけた値を返してくれる式です</a:t>
            </a:r>
            <a:endParaRPr sz="1200">
              <a:solidFill>
                <a:srgbClr val="333333"/>
              </a:solidFill>
              <a:highlight>
                <a:srgbClr val="FFFFFF"/>
              </a:highlight>
              <a:latin typeface="Meiryo"/>
              <a:ea typeface="Meiryo"/>
              <a:cs typeface="Meiryo"/>
              <a:sym typeface="Meiryo"/>
            </a:endParaRPr>
          </a:p>
          <a:p>
            <a:pPr indent="0" lvl="0" marL="0" rtl="0" algn="l">
              <a:spcBef>
                <a:spcPts val="0"/>
              </a:spcBef>
              <a:spcAft>
                <a:spcPts val="0"/>
              </a:spcAft>
              <a:buNone/>
            </a:pPr>
            <a:r>
              <a:t/>
            </a:r>
            <a:endParaRPr sz="1200">
              <a:solidFill>
                <a:srgbClr val="333333"/>
              </a:solidFill>
              <a:highlight>
                <a:srgbClr val="FFFFFF"/>
              </a:highlight>
              <a:latin typeface="Meiryo"/>
              <a:ea typeface="Meiryo"/>
              <a:cs typeface="Meiryo"/>
              <a:sym typeface="Meiryo"/>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368d0406a6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68d0406a6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今、四角形のサイズを、時間とサインカーブを使って動かしてますが</a:t>
            </a:r>
            <a:endParaRPr/>
          </a:p>
          <a:p>
            <a:pPr indent="0" lvl="0" marL="0" rtl="0" algn="l">
              <a:spcBef>
                <a:spcPts val="0"/>
              </a:spcBef>
              <a:spcAft>
                <a:spcPts val="0"/>
              </a:spcAft>
              <a:buNone/>
            </a:pPr>
            <a:r>
              <a:rPr lang="ja"/>
              <a:t>擬似乱数を使って</a:t>
            </a:r>
            <a:r>
              <a:rPr lang="ja"/>
              <a:t>各マスの時間にランダムなオフセットを加えることで</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6929a22d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929a22d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本来それ単体で絵を描くところではないです</a:t>
            </a:r>
            <a:endParaRPr/>
          </a:p>
          <a:p>
            <a:pPr indent="0" lvl="0" marL="0" rtl="0" algn="l">
              <a:spcBef>
                <a:spcPts val="0"/>
              </a:spcBef>
              <a:spcAft>
                <a:spcPts val="0"/>
              </a:spcAft>
              <a:buNone/>
            </a:pPr>
            <a:r>
              <a:rPr lang="ja"/>
              <a:t>ではなぜシェーダーで絵を描くのかというと</a:t>
            </a:r>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364c54556a_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64c54556a_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それぞれの図形をバラバラに動したりできます</a:t>
            </a:r>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368d0406a6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68d0406a6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擬似乱数はこんな風に少しばらけた動きを作りたい時とかに便利です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これでお絵描きのテクニックについての話は以上になります</a:t>
            </a:r>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36c1ced3b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6c1ced3b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050">
                <a:highlight>
                  <a:srgbClr val="FAFAFA"/>
                </a:highlight>
                <a:latin typeface="Times New Roman"/>
                <a:ea typeface="Times New Roman"/>
                <a:cs typeface="Times New Roman"/>
                <a:sym typeface="Times New Roman"/>
              </a:rPr>
              <a:t>最後にいくつかリンクを紹介します</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ja" sz="1050">
                <a:highlight>
                  <a:srgbClr val="FAFAFA"/>
                </a:highlight>
                <a:latin typeface="Times New Roman"/>
                <a:ea typeface="Times New Roman"/>
                <a:cs typeface="Times New Roman"/>
                <a:sym typeface="Times New Roman"/>
              </a:rPr>
              <a:t>自分美術系の勉強は全くやって来なくて配色に困ることがすごく多かったんですが</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ja" sz="1050">
                <a:highlight>
                  <a:srgbClr val="FAFAFA"/>
                </a:highlight>
                <a:latin typeface="Times New Roman"/>
                <a:ea typeface="Times New Roman"/>
                <a:cs typeface="Times New Roman"/>
                <a:sym typeface="Times New Roman"/>
              </a:rPr>
              <a:t>この Paletta というサイト、調和のとれた配色をいろいろ生成できるので配色に困った時にはおすすめです</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ja" sz="1050">
                <a:highlight>
                  <a:srgbClr val="FAFAFA"/>
                </a:highlight>
                <a:latin typeface="Times New Roman"/>
                <a:ea typeface="Times New Roman"/>
                <a:cs typeface="Times New Roman"/>
                <a:sym typeface="Times New Roman"/>
              </a:rPr>
              <a:t>でも真面目にやるなら色の勉強をしっかりやった方が良い気もします</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ja" sz="1050">
                <a:highlight>
                  <a:srgbClr val="FAFAFA"/>
                </a:highlight>
                <a:latin typeface="Times New Roman"/>
                <a:ea typeface="Times New Roman"/>
                <a:cs typeface="Times New Roman"/>
                <a:sym typeface="Times New Roman"/>
              </a:rPr>
              <a:t>あと、今日話したような内容をもっと詳しく知りたい場合 The Book of Shaders という本があります</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ja" sz="1050">
                <a:highlight>
                  <a:srgbClr val="FAFAFA"/>
                </a:highlight>
                <a:latin typeface="Times New Roman"/>
                <a:ea typeface="Times New Roman"/>
                <a:cs typeface="Times New Roman"/>
                <a:sym typeface="Times New Roman"/>
              </a:rPr>
              <a:t>すごく分かりやすい内容で、Web上で無料で読めるので興味のある方はぜひ読んでみてください</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ja" sz="1050">
                <a:highlight>
                  <a:srgbClr val="FAFAFA"/>
                </a:highlight>
                <a:latin typeface="Times New Roman"/>
                <a:ea typeface="Times New Roman"/>
                <a:cs typeface="Times New Roman"/>
                <a:sym typeface="Times New Roman"/>
              </a:rPr>
              <a:t>発表は以上になります</a:t>
            </a:r>
            <a:endParaRPr sz="1050">
              <a:highlight>
                <a:srgbClr val="FAFAFA"/>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ja" sz="1050">
                <a:highlight>
                  <a:srgbClr val="FAFAFA"/>
                </a:highlight>
                <a:latin typeface="Times New Roman"/>
                <a:ea typeface="Times New Roman"/>
                <a:cs typeface="Times New Roman"/>
                <a:sym typeface="Times New Roman"/>
              </a:rPr>
              <a:t>今日の話を元にぜひシェーダーお絵描き試してみてください</a:t>
            </a:r>
            <a:endParaRPr sz="1050">
              <a:highlight>
                <a:srgbClr val="FAFAFA"/>
              </a:highlight>
              <a:latin typeface="Times New Roman"/>
              <a:ea typeface="Times New Roman"/>
              <a:cs typeface="Times New Roman"/>
              <a:sym typeface="Times New Roman"/>
            </a:endParaRPr>
          </a:p>
          <a:p>
            <a:pPr indent="0" lvl="0" marL="0" rtl="0" algn="l">
              <a:spcBef>
                <a:spcPts val="0"/>
              </a:spcBef>
              <a:spcAft>
                <a:spcPts val="0"/>
              </a:spcAft>
              <a:buNone/>
            </a:pPr>
            <a:r>
              <a:rPr lang="ja" sz="1050">
                <a:highlight>
                  <a:srgbClr val="FAFAFA"/>
                </a:highlight>
                <a:latin typeface="Times New Roman"/>
                <a:ea typeface="Times New Roman"/>
                <a:cs typeface="Times New Roman"/>
                <a:sym typeface="Times New Roman"/>
              </a:rPr>
              <a:t>ご静聴ありがとうございました</a:t>
            </a:r>
            <a:endParaRPr sz="1050">
              <a:highlight>
                <a:srgbClr val="FAFAFA"/>
              </a:highlight>
              <a:latin typeface="Times New Roman"/>
              <a:ea typeface="Times New Roman"/>
              <a:cs typeface="Times New Roman"/>
              <a:sym typeface="Times New Roman"/>
            </a:endParaRPr>
          </a:p>
          <a:p>
            <a:pPr indent="0" lvl="0" marL="0" rtl="0" algn="l">
              <a:spcBef>
                <a:spcPts val="0"/>
              </a:spcBef>
              <a:spcAft>
                <a:spcPts val="0"/>
              </a:spcAft>
              <a:buNone/>
            </a:pPr>
            <a:r>
              <a:t/>
            </a:r>
            <a:endParaRPr sz="1050">
              <a:highlight>
                <a:srgbClr val="FAFAFA"/>
              </a:highlight>
              <a:latin typeface="Times New Roman"/>
              <a:ea typeface="Times New Roman"/>
              <a:cs typeface="Times New Roman"/>
              <a:sym typeface="Times New Roman"/>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36929a22d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6929a22d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70aabb90c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70aabb90c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まず一つは表現の幅が広がります</a:t>
            </a:r>
            <a:endParaRPr/>
          </a:p>
          <a:p>
            <a:pPr indent="0" lvl="0" marL="0" rtl="0" algn="l">
              <a:spcBef>
                <a:spcPts val="0"/>
              </a:spcBef>
              <a:spcAft>
                <a:spcPts val="0"/>
              </a:spcAft>
              <a:buNone/>
            </a:pPr>
            <a:r>
              <a:rPr lang="ja"/>
              <a:t>GameObjectとかメッシュを動かすだけだと表現が難しいような絵を数式で簡単に作れたりします</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6c6570f4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6c6570f4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あとは、楽しいです</a:t>
            </a:r>
            <a:endParaRPr/>
          </a:p>
          <a:p>
            <a:pPr indent="0" lvl="0" marL="0" rtl="0" algn="l">
              <a:spcBef>
                <a:spcPts val="0"/>
              </a:spcBef>
              <a:spcAft>
                <a:spcPts val="0"/>
              </a:spcAft>
              <a:buNone/>
            </a:pPr>
            <a:r>
              <a:rPr lang="ja"/>
              <a:t>こっちが重要！</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5d90bbe3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5d90bbe3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Unityでシェーダーで絵を描くための方法、いくつかあります</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6c6570f4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c6570f4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パッと思いつくのは、適当な板ポリを置いてその上にシェーダーで絵を描くという方法です</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6c6570f4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6c6570f4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ヒエラルキー上で右クリックして 3D Object の Quad を作ります</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6c6570f4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c6570f4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そうするとこういう四角形が出てくるので</a:t>
            </a:r>
            <a:endParaRPr/>
          </a:p>
          <a:p>
            <a:pPr indent="0" lvl="0" marL="0" rtl="0" algn="l">
              <a:spcBef>
                <a:spcPts val="0"/>
              </a:spcBef>
              <a:spcAft>
                <a:spcPts val="0"/>
              </a:spcAft>
              <a:buNone/>
            </a:pPr>
            <a:r>
              <a:rPr lang="ja"/>
              <a:t>あとは Quad の MeshRenderer に、自分で作ったマテリアルをアタッチすれば</a:t>
            </a:r>
            <a:endParaRPr/>
          </a:p>
          <a:p>
            <a:pPr indent="0" lvl="0" marL="0" rtl="0" algn="l">
              <a:spcBef>
                <a:spcPts val="0"/>
              </a:spcBef>
              <a:spcAft>
                <a:spcPts val="0"/>
              </a:spcAft>
              <a:buNone/>
            </a:pPr>
            <a:r>
              <a:rPr lang="ja"/>
              <a:t>自作のシェーダーの絵をこのQuadに表示できます</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6c6570f4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c6570f4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もう一つの方法は MonoBehaviour の OnRenderImage を使って、</a:t>
            </a:r>
            <a:endParaRPr/>
          </a:p>
          <a:p>
            <a:pPr indent="0" lvl="0" marL="0" rtl="0" algn="l">
              <a:spcBef>
                <a:spcPts val="0"/>
              </a:spcBef>
              <a:spcAft>
                <a:spcPts val="0"/>
              </a:spcAft>
              <a:buNone/>
            </a:pPr>
            <a:r>
              <a:rPr lang="ja"/>
              <a:t>ポストエフェクトとして絵を描く方法で、これをやるには</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741eb4de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741eb4de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6c6570f4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6c6570f4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こんなスクリプトを用意します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MonoBehaviour の OnRenderImage は</a:t>
            </a:r>
            <a:endParaRPr/>
          </a:p>
          <a:p>
            <a:pPr indent="0" lvl="0" marL="0" rtl="0" algn="l">
              <a:spcBef>
                <a:spcPts val="0"/>
              </a:spcBef>
              <a:spcAft>
                <a:spcPts val="0"/>
              </a:spcAft>
              <a:buNone/>
            </a:pPr>
            <a:r>
              <a:rPr lang="ja"/>
              <a:t>第一引数に、そのカメラで描画した絵が RenderTexture として受け取れるので、</a:t>
            </a:r>
            <a:endParaRPr/>
          </a:p>
          <a:p>
            <a:pPr indent="0" lvl="0" marL="0" rtl="0" algn="l">
              <a:spcBef>
                <a:spcPts val="0"/>
              </a:spcBef>
              <a:spcAft>
                <a:spcPts val="0"/>
              </a:spcAft>
              <a:buNone/>
            </a:pPr>
            <a:r>
              <a:rPr lang="ja"/>
              <a:t>それを何かしら加工して、第二引数で受け取った RenderTexture に書き込んであげると、</a:t>
            </a:r>
            <a:endParaRPr/>
          </a:p>
          <a:p>
            <a:pPr indent="0" lvl="0" marL="0" rtl="0" algn="l">
              <a:spcBef>
                <a:spcPts val="0"/>
              </a:spcBef>
              <a:spcAft>
                <a:spcPts val="0"/>
              </a:spcAft>
              <a:buNone/>
            </a:pPr>
            <a:r>
              <a:rPr lang="ja"/>
              <a:t>そちらが最終的な絵として出力され</a:t>
            </a:r>
            <a:r>
              <a:rPr lang="ja"/>
              <a:t>ま</a:t>
            </a:r>
            <a:r>
              <a:rPr lang="ja"/>
              <a:t>す</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6c6570f4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6c6570f4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a:t>
            </a:r>
            <a:r>
              <a:rPr lang="ja"/>
              <a:t>青くハイライトしているところは</a:t>
            </a:r>
            <a:endParaRPr/>
          </a:p>
          <a:p>
            <a:pPr indent="0" lvl="0" marL="0" rtl="0" algn="l">
              <a:spcBef>
                <a:spcPts val="0"/>
              </a:spcBef>
              <a:spcAft>
                <a:spcPts val="0"/>
              </a:spcAft>
              <a:buNone/>
            </a:pPr>
            <a:r>
              <a:rPr lang="ja"/>
              <a:t>第一引数のTextureを一番右側の第三引数に渡したマテリアルを使って加工した結果を、</a:t>
            </a:r>
            <a:endParaRPr/>
          </a:p>
          <a:p>
            <a:pPr indent="0" lvl="0" marL="0" rtl="0" algn="l">
              <a:spcBef>
                <a:spcPts val="0"/>
              </a:spcBef>
              <a:spcAft>
                <a:spcPts val="0"/>
              </a:spcAft>
              <a:buNone/>
            </a:pPr>
            <a:r>
              <a:rPr lang="ja"/>
              <a:t>真ん中の第二引数の</a:t>
            </a:r>
            <a:r>
              <a:rPr lang="ja"/>
              <a:t>RenderTexture</a:t>
            </a:r>
            <a:r>
              <a:rPr lang="ja"/>
              <a:t>に書き込んでくれるというメソッドです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第二引数の</a:t>
            </a:r>
            <a:r>
              <a:rPr lang="ja"/>
              <a:t>RenderTexture</a:t>
            </a:r>
            <a:r>
              <a:rPr lang="ja"/>
              <a:t>に書き込んだ結果が</a:t>
            </a:r>
            <a:endParaRPr/>
          </a:p>
          <a:p>
            <a:pPr indent="0" lvl="0" marL="0" rtl="0" algn="l">
              <a:spcBef>
                <a:spcPts val="0"/>
              </a:spcBef>
              <a:spcAft>
                <a:spcPts val="0"/>
              </a:spcAft>
              <a:buNone/>
            </a:pPr>
            <a:r>
              <a:rPr lang="ja"/>
              <a:t>最終的に描画結果として出力されるので自分の描いたシェーダーの絵が画面に出力されます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今回は本当にシェーダーのみで絵を描いていくので</a:t>
            </a:r>
            <a:endParaRPr/>
          </a:p>
          <a:p>
            <a:pPr indent="0" lvl="0" marL="0" rtl="0" algn="l">
              <a:spcBef>
                <a:spcPts val="0"/>
              </a:spcBef>
              <a:spcAft>
                <a:spcPts val="0"/>
              </a:spcAft>
              <a:buNone/>
            </a:pPr>
            <a:r>
              <a:rPr lang="ja"/>
              <a:t>元となるTextureはそもそも使わないので、第一引数にはnullを渡してしまっても大丈夫です</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6c6570f4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c6570f4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このスクリプトを「カメラ」にアタッチします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そして</a:t>
            </a:r>
            <a:r>
              <a:rPr lang="ja"/>
              <a:t>赤い丸のところに自作のマテリアルをアタッチすると、</a:t>
            </a:r>
            <a:endParaRPr/>
          </a:p>
          <a:p>
            <a:pPr indent="0" lvl="0" marL="0" rtl="0" algn="l">
              <a:spcBef>
                <a:spcPts val="0"/>
              </a:spcBef>
              <a:spcAft>
                <a:spcPts val="0"/>
              </a:spcAft>
              <a:buNone/>
            </a:pPr>
            <a:r>
              <a:rPr lang="ja"/>
              <a:t>純粋にそのマテリアルのシェーダーだけで描いた絵が出力されるようになります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Unity上でシェーダーで絵を描くにはこういう方法があるんですが、</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70aabb90c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70aabb90c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シェーダーアートの界隈では Shadertoy というサイトが有名です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ここに上がってる作品の多くはレイマーチングという手法を使って立体的な絵を描いてるのが多いですが</a:t>
            </a:r>
            <a:endParaRPr/>
          </a:p>
          <a:p>
            <a:pPr indent="0" lvl="0" marL="0" rtl="0" algn="l">
              <a:spcBef>
                <a:spcPts val="0"/>
              </a:spcBef>
              <a:spcAft>
                <a:spcPts val="0"/>
              </a:spcAft>
              <a:buNone/>
            </a:pPr>
            <a:r>
              <a:rPr lang="ja"/>
              <a:t>今回はレイマーチングの話はしません</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もっと簡単な手法で2Dで絵を描いていきます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70aabb90c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70aabb90c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絵を描くのに使うのは二つです</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70aabb90c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70aabb90c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座標をもとに模様を描いて</a:t>
            </a:r>
            <a:endParaRPr/>
          </a:p>
          <a:p>
            <a:pPr indent="0" lvl="0" marL="0" rtl="0" algn="l">
              <a:spcBef>
                <a:spcPts val="0"/>
              </a:spcBef>
              <a:spcAft>
                <a:spcPts val="0"/>
              </a:spcAft>
              <a:buNone/>
            </a:pPr>
            <a:r>
              <a:rPr lang="ja"/>
              <a:t>時間を使ってアニメーションさせていきます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70aabb90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70aabb90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絵を描く時には関数を作っていきます</a:t>
            </a:r>
            <a:endParaRPr/>
          </a:p>
          <a:p>
            <a:pPr indent="0" lvl="0" marL="0" rtl="0" algn="l">
              <a:spcBef>
                <a:spcPts val="0"/>
              </a:spcBef>
              <a:spcAft>
                <a:spcPts val="0"/>
              </a:spcAft>
              <a:buNone/>
            </a:pPr>
            <a:r>
              <a:rPr lang="ja"/>
              <a:t>どんな関数かというと</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インプットとして引数に座標を受け取って、その座標をもとにいろいろ計算を行って、アウトプットとしてその座標で塗りたい「色」を出力する関数を作ります</a:t>
            </a:r>
            <a:endParaRPr/>
          </a:p>
          <a:p>
            <a:pPr indent="0" lvl="0" marL="0" rtl="0" algn="l">
              <a:spcBef>
                <a:spcPts val="0"/>
              </a:spcBef>
              <a:spcAft>
                <a:spcPts val="0"/>
              </a:spcAft>
              <a:buNone/>
            </a:pPr>
            <a:r>
              <a:rPr lang="ja"/>
              <a:t>この関数がGPU側で全ピクセル分実行されて、絵になるというイメージです</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6929a22d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6929a22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Unityのシェーダー言語の構造について少しだけ説明します</a:t>
            </a:r>
            <a:endParaRPr/>
          </a:p>
          <a:p>
            <a:pPr indent="0" lvl="0" marL="0" rtl="0" algn="l">
              <a:spcBef>
                <a:spcPts val="0"/>
              </a:spcBef>
              <a:spcAft>
                <a:spcPts val="0"/>
              </a:spcAft>
              <a:buNone/>
            </a:pPr>
            <a:r>
              <a:rPr lang="ja"/>
              <a:t>絵を描くためのシェーダーを最小構成で書くとこんな感じになるんですけど</a:t>
            </a:r>
            <a:endParaRPr/>
          </a:p>
          <a:p>
            <a:pPr indent="0" lvl="0" marL="0" rtl="0" algn="l">
              <a:spcBef>
                <a:spcPts val="0"/>
              </a:spcBef>
              <a:spcAft>
                <a:spcPts val="0"/>
              </a:spcAft>
              <a:buNone/>
            </a:pPr>
            <a:r>
              <a:rPr lang="ja"/>
              <a:t>ちょっと小さいですが、赤い丸の部分に例の関数が定義してあって、</a:t>
            </a:r>
            <a:endParaRPr/>
          </a:p>
          <a:p>
            <a:pPr indent="0" lvl="0" marL="0" rtl="0" algn="l">
              <a:spcBef>
                <a:spcPts val="0"/>
              </a:spcBef>
              <a:spcAft>
                <a:spcPts val="0"/>
              </a:spcAft>
              <a:buNone/>
            </a:pPr>
            <a:r>
              <a:rPr lang="ja"/>
              <a:t>少し下のこの辺りに</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6929a22d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6929a22d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#pragma fragment frag と</a:t>
            </a:r>
            <a:r>
              <a:rPr lang="ja"/>
              <a:t>書いてあります</a:t>
            </a:r>
            <a:endParaRPr/>
          </a:p>
          <a:p>
            <a:pPr indent="0" lvl="0" marL="0" rtl="0" algn="l">
              <a:spcBef>
                <a:spcPts val="0"/>
              </a:spcBef>
              <a:spcAft>
                <a:spcPts val="0"/>
              </a:spcAft>
              <a:buNone/>
            </a:pPr>
            <a:r>
              <a:rPr lang="ja"/>
              <a:t>ここで frag 関数をフラグメントシェーダーとして指定しています</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6929a22d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6929a22d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この宣言によって、Unityがフラグメントシェーダーとしてこの frag 関数を自動的に呼び出してくれるようになります</a:t>
            </a:r>
            <a:endParaRPr/>
          </a:p>
          <a:p>
            <a:pPr indent="0" lvl="0" marL="0" rtl="0" algn="l">
              <a:spcBef>
                <a:spcPts val="0"/>
              </a:spcBef>
              <a:spcAft>
                <a:spcPts val="0"/>
              </a:spcAft>
              <a:buNone/>
            </a:pPr>
            <a:r>
              <a:rPr lang="ja"/>
              <a:t>フラグメントシェーダーの関数名は fragment を短縮した frag という名前にするのが一般的みたいですが</a:t>
            </a:r>
            <a:endParaRPr/>
          </a:p>
          <a:p>
            <a:pPr indent="0" lvl="0" marL="0" rtl="0" algn="l">
              <a:spcBef>
                <a:spcPts val="0"/>
              </a:spcBef>
              <a:spcAft>
                <a:spcPts val="0"/>
              </a:spcAft>
              <a:buNone/>
            </a:pPr>
            <a:r>
              <a:rPr lang="ja"/>
              <a:t>これは強制ではないので好きな関数名をつけられます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今日はUnityのシェーダー言語の仕様</a:t>
            </a:r>
            <a:r>
              <a:rPr lang="ja"/>
              <a:t>自体</a:t>
            </a:r>
            <a:r>
              <a:rPr lang="ja"/>
              <a:t>についてこれ以上あまり深掘りはしません</a:t>
            </a:r>
            <a:endParaRPr/>
          </a:p>
          <a:p>
            <a:pPr indent="0" lvl="0" marL="0" rtl="0" algn="l">
              <a:spcBef>
                <a:spcPts val="0"/>
              </a:spcBef>
              <a:spcAft>
                <a:spcPts val="0"/>
              </a:spcAft>
              <a:buNone/>
            </a:pPr>
            <a:r>
              <a:rPr lang="ja"/>
              <a:t>どちらかというとこの赤い丸で囲ってある frag 関数内でどんな計算をすれば絵が描けるのかという話をメインにしていきます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370aabb90c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70aabb90c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70aabb90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70aabb90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もし </a:t>
            </a:r>
            <a:r>
              <a:rPr lang="ja"/>
              <a:t>Unityのシェーダー言語自体の仕様をちゃんと勉強をしたい場合は個人的にこの本がすごくおすすめです</a:t>
            </a:r>
            <a:endParaRPr/>
          </a:p>
          <a:p>
            <a:pPr indent="0" lvl="0" marL="0" rtl="0" algn="l">
              <a:spcBef>
                <a:spcPts val="0"/>
              </a:spcBef>
              <a:spcAft>
                <a:spcPts val="0"/>
              </a:spcAft>
              <a:buNone/>
            </a:pPr>
            <a:r>
              <a:rPr lang="ja"/>
              <a:t>基本的なことが網羅されてる上に日本語で読めます</a:t>
            </a:r>
            <a:endParaRPr/>
          </a:p>
          <a:p>
            <a:pPr indent="0" lvl="0" marL="0" rtl="0" algn="l">
              <a:spcBef>
                <a:spcPts val="0"/>
              </a:spcBef>
              <a:spcAft>
                <a:spcPts val="0"/>
              </a:spcAft>
              <a:buNone/>
            </a:pPr>
            <a:r>
              <a:rPr lang="ja"/>
              <a:t>とてもおすすめです</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70aabb90c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70aabb90c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今日はずっとこの frag 関数の中を見ていきます</a:t>
            </a:r>
            <a:endParaRPr/>
          </a:p>
          <a:p>
            <a:pPr indent="0" lvl="0" marL="0" rtl="0" algn="l">
              <a:spcBef>
                <a:spcPts val="0"/>
              </a:spcBef>
              <a:spcAft>
                <a:spcPts val="0"/>
              </a:spcAft>
              <a:buNone/>
            </a:pPr>
            <a:r>
              <a:rPr lang="ja"/>
              <a:t>まず一番単純な例として座標の値をそのまま色として出力しています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関数の引数の i.uv というところに今処理しようとしているピクセルの座標が入ってきます</a:t>
            </a:r>
            <a:endParaRPr/>
          </a:p>
          <a:p>
            <a:pPr indent="0" lvl="0" marL="0" rtl="0" algn="l">
              <a:spcBef>
                <a:spcPts val="0"/>
              </a:spcBef>
              <a:spcAft>
                <a:spcPts val="0"/>
              </a:spcAft>
              <a:buNone/>
            </a:pPr>
            <a:r>
              <a:rPr lang="ja"/>
              <a:t>今は、x座標の値を赤成分、y座標の値を緑成分に入れていて、</a:t>
            </a:r>
            <a:endParaRPr/>
          </a:p>
          <a:p>
            <a:pPr indent="0" lvl="0" marL="0" rtl="0" algn="l">
              <a:spcBef>
                <a:spcPts val="0"/>
              </a:spcBef>
              <a:spcAft>
                <a:spcPts val="0"/>
              </a:spcAft>
              <a:buNone/>
            </a:pPr>
            <a:r>
              <a:rPr lang="ja"/>
              <a:t>左下が原点になるので、このように右に行くほど赤色が強くなって、上に行くほど緑色が強くなっています</a:t>
            </a:r>
            <a:endParaRPr/>
          </a:p>
          <a:p>
            <a:pPr indent="0" lvl="0" marL="0" rtl="0" algn="l">
              <a:spcBef>
                <a:spcPts val="0"/>
              </a:spcBef>
              <a:spcAft>
                <a:spcPts val="0"/>
              </a:spcAft>
              <a:buNone/>
            </a:pPr>
            <a:r>
              <a:rPr lang="ja"/>
              <a:t>右上の方は x 座標も y 座標も両方 1 なので、赤と緑が混ざった黄色になっています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こういう感じで、引数として受け取った「座標」を元にいろいろ計算を行って、</a:t>
            </a:r>
            <a:endParaRPr/>
          </a:p>
          <a:p>
            <a:pPr indent="0" lvl="0" marL="0" rtl="0" algn="l">
              <a:spcBef>
                <a:spcPts val="0"/>
              </a:spcBef>
              <a:spcAft>
                <a:spcPts val="0"/>
              </a:spcAft>
              <a:buNone/>
            </a:pPr>
            <a:r>
              <a:rPr lang="ja"/>
              <a:t>その「座標」で塗りたい色を出力することで絵を描いていくというのが基本的な考え方です</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70aabb90c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70aabb90c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具体的に「座標」を使って絵を描くための道具についていろいろ紹介していきます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70aabb90c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70aabb90c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まずはディスタンスフィールドという考え方を紹介します</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741eb4d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741eb4d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ディスタンスフィールドは一言で言うと、ある場所からの「距離」に基いて空間を解釈する手法です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「座標の値を使って絵を描く」という性質上、</a:t>
            </a:r>
            <a:endParaRPr/>
          </a:p>
          <a:p>
            <a:pPr indent="0" lvl="0" marL="0" rtl="0" algn="l">
              <a:spcBef>
                <a:spcPts val="0"/>
              </a:spcBef>
              <a:spcAft>
                <a:spcPts val="0"/>
              </a:spcAft>
              <a:buNone/>
            </a:pPr>
            <a:r>
              <a:rPr lang="ja"/>
              <a:t>何かからの「距離」に基づいて色を計算するということが多いのでこれを最初に紹介します</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690873c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690873c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シェーダーにはもともと二点間の距離を計算する組み込み関数が最初から入っているので、</a:t>
            </a:r>
            <a:endParaRPr/>
          </a:p>
          <a:p>
            <a:pPr indent="0" lvl="0" marL="0" rtl="0" algn="l">
              <a:spcBef>
                <a:spcPts val="0"/>
              </a:spcBef>
              <a:spcAft>
                <a:spcPts val="0"/>
              </a:spcAft>
              <a:buNone/>
            </a:pPr>
            <a:r>
              <a:rPr lang="ja"/>
              <a:t>この関数を使って絵を描いていきます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70aabb90c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70aabb90c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今、中心の座標をもとにディスタンスフィールドを作っています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画面の真ん中の座標が x が 0.5, y も 0.5 なので、</a:t>
            </a:r>
            <a:endParaRPr/>
          </a:p>
          <a:p>
            <a:pPr indent="0" lvl="0" marL="0" rtl="0" algn="l">
              <a:spcBef>
                <a:spcPts val="0"/>
              </a:spcBef>
              <a:spcAft>
                <a:spcPts val="0"/>
              </a:spcAft>
              <a:buNone/>
            </a:pPr>
            <a:r>
              <a:rPr lang="ja"/>
              <a:t>関数の引数で受け取った、「今」見てる座標から「中心の座標」までの距離を求めて</a:t>
            </a:r>
            <a:endParaRPr/>
          </a:p>
          <a:p>
            <a:pPr indent="0" lvl="0" marL="0" rtl="0" algn="l">
              <a:spcBef>
                <a:spcPts val="0"/>
              </a:spcBef>
              <a:spcAft>
                <a:spcPts val="0"/>
              </a:spcAft>
              <a:buNone/>
            </a:pPr>
            <a:r>
              <a:rPr lang="ja"/>
              <a:t>その距離をそのまま雑に色として出力した結果がこの絵です</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68d0406a6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68d0406a6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試しに、ちょっと上の方のこのあたりの色を基準として、</a:t>
            </a:r>
            <a:endParaRPr/>
          </a:p>
          <a:p>
            <a:pPr indent="0" lvl="0" marL="0" rtl="0" algn="l">
              <a:spcBef>
                <a:spcPts val="0"/>
              </a:spcBef>
              <a:spcAft>
                <a:spcPts val="0"/>
              </a:spcAft>
              <a:buNone/>
            </a:pPr>
            <a:r>
              <a:rPr lang="ja"/>
              <a:t>この部分の色より明るい部分と暗い部分で色を塗り分けてみたいと思うんですけど、</a:t>
            </a:r>
            <a:endParaRPr/>
          </a:p>
          <a:p>
            <a:pPr indent="0" lvl="0" marL="0" rtl="0" algn="l">
              <a:spcBef>
                <a:spcPts val="0"/>
              </a:spcBef>
              <a:spcAft>
                <a:spcPts val="0"/>
              </a:spcAft>
              <a:buNone/>
            </a:pPr>
            <a:r>
              <a:rPr lang="ja"/>
              <a:t>そういう時に便利なシェーダーの組み込み関数があるので紹介します</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68d0406a6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68d0406a6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step </a:t>
            </a:r>
            <a:r>
              <a:rPr lang="ja"/>
              <a:t>という関数があってこれは引数を二つ受け取って、</a:t>
            </a:r>
            <a:endParaRPr/>
          </a:p>
          <a:p>
            <a:pPr indent="0" lvl="0" marL="0" rtl="0" algn="l">
              <a:spcBef>
                <a:spcPts val="0"/>
              </a:spcBef>
              <a:spcAft>
                <a:spcPts val="0"/>
              </a:spcAft>
              <a:buNone/>
            </a:pPr>
            <a:r>
              <a:rPr lang="ja"/>
              <a:t>右の値のほうが大きければ 1 、左の値のほうが大きければ 0 を返すという関数です</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690873c4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690873c4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グラフにするとこうなります</a:t>
            </a:r>
            <a:endParaRPr/>
          </a:p>
          <a:p>
            <a:pPr indent="0" lvl="0" marL="0" rtl="0" algn="l">
              <a:spcBef>
                <a:spcPts val="0"/>
              </a:spcBef>
              <a:spcAft>
                <a:spcPts val="0"/>
              </a:spcAft>
              <a:buNone/>
            </a:pPr>
            <a:r>
              <a:rPr lang="ja"/>
              <a:t>step 関数の左の引数に0.5を入れてるので、0.5 を境に、y の値が  0 と 1 にくっきり別れてるのがわかると思います</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70aabb90c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70aabb90c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個人の方ではFancyScrollViewというUnityアセットを作っています</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368d0406a6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68d0406a6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このディスタンスフィールドで、step 関数を使って、この上の方の辺りの色を閾値として色を塗り分けると</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70aabb90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70aabb90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こんな風に円を描くことができます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これで例えば、時間を使って色を塗り分ける「閾値」の方をアニメーションさせると</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70aabb90c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70aabb90c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円の大きさをアニメーションさせることができます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Unityのシェーダーでは _Time.y というところに、時間が秒数で入ってます</a:t>
            </a:r>
            <a:endParaRPr/>
          </a:p>
          <a:p>
            <a:pPr indent="0" lvl="0" marL="0" rtl="0" algn="l">
              <a:spcBef>
                <a:spcPts val="0"/>
              </a:spcBef>
              <a:spcAft>
                <a:spcPts val="0"/>
              </a:spcAft>
              <a:buNone/>
            </a:pPr>
            <a:r>
              <a:rPr lang="ja"/>
              <a:t>その秒数をサインカーブに変換した絶対値を、ディスタンスフィールドの上で色を塗り分ける「閾値」として使うことで</a:t>
            </a:r>
            <a:endParaRPr/>
          </a:p>
          <a:p>
            <a:pPr indent="0" lvl="0" marL="0" rtl="0" algn="l">
              <a:spcBef>
                <a:spcPts val="0"/>
              </a:spcBef>
              <a:spcAft>
                <a:spcPts val="0"/>
              </a:spcAft>
              <a:buNone/>
            </a:pPr>
            <a:r>
              <a:rPr lang="ja"/>
              <a:t>円の大きさをアニメーションできます</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70aabb90c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70aabb90c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他にも数式をいじるといろいろつくれます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この模様の作り方を簡単に説明します</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370aabb90c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70aabb90c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さっきと同じ中心の座標からのディスタンスフィールドですが、</a:t>
            </a:r>
            <a:endParaRPr/>
          </a:p>
          <a:p>
            <a:pPr indent="0" lvl="0" marL="0" rtl="0" algn="l">
              <a:spcBef>
                <a:spcPts val="0"/>
              </a:spcBef>
              <a:spcAft>
                <a:spcPts val="0"/>
              </a:spcAft>
              <a:buNone/>
            </a:pPr>
            <a:r>
              <a:rPr lang="ja"/>
              <a:t>左の画像で緑色の線が引いてあるところを、右側でグラフにしています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縦軸が明るさで、横軸が中心からの距離になっています</a:t>
            </a:r>
            <a:endParaRPr/>
          </a:p>
          <a:p>
            <a:pPr indent="0" lvl="0" marL="0" rtl="0" algn="l">
              <a:spcBef>
                <a:spcPts val="0"/>
              </a:spcBef>
              <a:spcAft>
                <a:spcPts val="0"/>
              </a:spcAft>
              <a:buNone/>
            </a:pPr>
            <a:r>
              <a:rPr lang="ja"/>
              <a:t>中心からの距離が離れるほど少しずつ明るくなってるというのが画像でもグラフでも確認できると思います</a:t>
            </a:r>
            <a:endParaRPr/>
          </a:p>
          <a:p>
            <a:pPr indent="0" lvl="0" marL="0" rtl="0" algn="l">
              <a:spcBef>
                <a:spcPts val="0"/>
              </a:spcBef>
              <a:spcAft>
                <a:spcPts val="0"/>
              </a:spcAft>
              <a:buNone/>
            </a:pPr>
            <a:r>
              <a:rPr lang="ja"/>
              <a:t>この中心の座標からの距離を少し加工していきます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70aabb90c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70aabb90c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まず距離を適当に30倍に拡大しました</a:t>
            </a:r>
            <a:endParaRPr/>
          </a:p>
          <a:p>
            <a:pPr indent="0" lvl="0" marL="0" rtl="0" algn="l">
              <a:spcBef>
                <a:spcPts val="0"/>
              </a:spcBef>
              <a:spcAft>
                <a:spcPts val="0"/>
              </a:spcAft>
              <a:buNone/>
            </a:pPr>
            <a:r>
              <a:rPr lang="ja"/>
              <a:t>この拡大した</a:t>
            </a:r>
            <a:r>
              <a:rPr lang="ja"/>
              <a:t>距離をサインカーブに変換して絶対値をとると</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370aabb90c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70aabb90c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こういう波紋のような絵になります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これだけでもなんとなく面白い絵になってますが、</a:t>
            </a:r>
            <a:endParaRPr/>
          </a:p>
          <a:p>
            <a:pPr indent="0" lvl="0" marL="0" rtl="0" algn="l">
              <a:spcBef>
                <a:spcPts val="0"/>
              </a:spcBef>
              <a:spcAft>
                <a:spcPts val="0"/>
              </a:spcAft>
              <a:buNone/>
            </a:pPr>
            <a:r>
              <a:rPr lang="ja"/>
              <a:t>さ</a:t>
            </a:r>
            <a:r>
              <a:rPr lang="ja"/>
              <a:t>らに先ほどの step 関数を使って白か黒に塗り分ける事で</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70aabb90c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70aabb90c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こういうくっきりした模様にすることもできます</a:t>
            </a:r>
            <a:endParaRPr/>
          </a:p>
          <a:p>
            <a:pPr indent="0" lvl="0" marL="0" rtl="0" algn="l">
              <a:spcBef>
                <a:spcPts val="0"/>
              </a:spcBef>
              <a:spcAft>
                <a:spcPts val="0"/>
              </a:spcAft>
              <a:buNone/>
            </a:pPr>
            <a:r>
              <a:rPr lang="ja"/>
              <a:t>こんな感じで、ある場所からの距離を使って、</a:t>
            </a:r>
            <a:endParaRPr/>
          </a:p>
          <a:p>
            <a:pPr indent="0" lvl="0" marL="0" rtl="0" algn="l">
              <a:spcBef>
                <a:spcPts val="0"/>
              </a:spcBef>
              <a:spcAft>
                <a:spcPts val="0"/>
              </a:spcAft>
              <a:buNone/>
            </a:pPr>
            <a:r>
              <a:rPr lang="ja"/>
              <a:t>計算によっていろんな模様が作れる、というのがディスタンスフィールドの面白いところです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ちょっと余談なんですが</a:t>
            </a:r>
            <a:endParaRPr/>
          </a:p>
          <a:p>
            <a:pPr indent="0" lvl="0" marL="0" rtl="0" algn="l">
              <a:spcBef>
                <a:spcPts val="0"/>
              </a:spcBef>
              <a:spcAft>
                <a:spcPts val="0"/>
              </a:spcAft>
              <a:buNone/>
            </a:pPr>
            <a:r>
              <a:rPr lang="ja"/>
              <a:t>この右側のグラフを描くのに使ったのが GraphToy というサイトで</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5d90bbe3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5d90bbe3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これは色々グラフをスケッチしたい時に便利なサイトです</a:t>
            </a:r>
            <a:endParaRPr/>
          </a:p>
          <a:p>
            <a:pPr indent="0" lvl="0" marL="0" rtl="0" algn="l">
              <a:spcBef>
                <a:spcPts val="0"/>
              </a:spcBef>
              <a:spcAft>
                <a:spcPts val="0"/>
              </a:spcAft>
              <a:buNone/>
            </a:pPr>
            <a:r>
              <a:rPr lang="ja"/>
              <a:t>こういう、グラフを書けるサービスはいくつかあるんですが、</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このサイトの特徴は、シェーダーの組み込み関数がそのまま使えるので、</a:t>
            </a:r>
            <a:endParaRPr/>
          </a:p>
          <a:p>
            <a:pPr indent="0" lvl="0" marL="0" rtl="0" algn="l">
              <a:spcBef>
                <a:spcPts val="0"/>
              </a:spcBef>
              <a:spcAft>
                <a:spcPts val="0"/>
              </a:spcAft>
              <a:buNone/>
            </a:pPr>
            <a:r>
              <a:rPr lang="ja"/>
              <a:t>シェーダー書く時にはとても便利で、自分は重宝しています</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370aabb90c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70aabb90c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ディスタンスフィールドを作る式は調べるといろいろ出てきます</a:t>
            </a:r>
            <a:endParaRPr/>
          </a:p>
          <a:p>
            <a:pPr indent="0" lvl="0" marL="0" rtl="0" algn="l">
              <a:spcBef>
                <a:spcPts val="0"/>
              </a:spcBef>
              <a:spcAft>
                <a:spcPts val="0"/>
              </a:spcAft>
              <a:buNone/>
            </a:pPr>
            <a:r>
              <a:rPr lang="ja"/>
              <a:t>例えばこれはハートを描く数式ですが、</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これをそのままコードに落とし込んで表示してみると</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68ce238a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68ce238a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スクロール中の動きを自由に実装できるスクロールビューです</a:t>
            </a:r>
            <a:endParaRPr/>
          </a:p>
          <a:p>
            <a:pPr indent="0" lvl="0" marL="0" rtl="0" algn="l">
              <a:spcBef>
                <a:spcPts val="0"/>
              </a:spcBef>
              <a:spcAft>
                <a:spcPts val="0"/>
              </a:spcAft>
              <a:buNone/>
            </a:pPr>
            <a:r>
              <a:rPr lang="ja"/>
              <a:t>なんか凝った動きのスクロールUIを作りたい時に便利なアセットです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サンプルだとuGUIしか使ってないですが、実装次第でなんでもできます</a:t>
            </a:r>
            <a:endParaRPr/>
          </a:p>
          <a:p>
            <a:pPr indent="0" lvl="0" marL="0" rtl="0" algn="l">
              <a:spcBef>
                <a:spcPts val="0"/>
              </a:spcBef>
              <a:spcAft>
                <a:spcPts val="0"/>
              </a:spcAft>
              <a:buNone/>
            </a:pPr>
            <a:r>
              <a:rPr lang="ja"/>
              <a:t>例えば3Dモデルが複雑にアニメーションしながらスクロールするUIとかも作れるので</a:t>
            </a:r>
            <a:endParaRPr/>
          </a:p>
          <a:p>
            <a:pPr indent="0" lvl="0" marL="0" rtl="0" algn="l">
              <a:spcBef>
                <a:spcPts val="0"/>
              </a:spcBef>
              <a:spcAft>
                <a:spcPts val="0"/>
              </a:spcAft>
              <a:buNone/>
            </a:pPr>
            <a:r>
              <a:rPr lang="ja"/>
              <a:t>もし機会があったら使ってみてください</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不具合の報告とか、要望があればTwitterかGitHubで気軽に言ってください</a:t>
            </a:r>
            <a:endParaRPr/>
          </a:p>
          <a:p>
            <a:pPr indent="0" lvl="0" marL="0" rtl="0" algn="l">
              <a:spcBef>
                <a:spcPts val="0"/>
              </a:spcBef>
              <a:spcAft>
                <a:spcPts val="0"/>
              </a:spcAft>
              <a:buNone/>
            </a:pPr>
            <a:r>
              <a:rPr lang="ja"/>
              <a:t>AssetStore か GitHub からダウンロードできます</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370aabb90c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70aabb90c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確かにハートの形のディスタンスフィールドになっています</a:t>
            </a:r>
            <a:endParaRPr/>
          </a:p>
          <a:p>
            <a:pPr indent="0" lvl="0" marL="0" rtl="0" algn="l">
              <a:spcBef>
                <a:spcPts val="0"/>
              </a:spcBef>
              <a:spcAft>
                <a:spcPts val="0"/>
              </a:spcAft>
              <a:buNone/>
            </a:pPr>
            <a:r>
              <a:rPr lang="ja"/>
              <a:t>あとは円を描いた時と同じように</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37732e2ac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7732e2a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距離の値を加工することでいろいろ動かしたりして遊べます</a:t>
            </a:r>
            <a:endParaRPr/>
          </a:p>
          <a:p>
            <a:pPr indent="0" lvl="0" marL="0" rtl="0" algn="l">
              <a:spcBef>
                <a:spcPts val="0"/>
              </a:spcBef>
              <a:spcAft>
                <a:spcPts val="0"/>
              </a:spcAft>
              <a:buNone/>
            </a:pPr>
            <a:r>
              <a:rPr lang="ja"/>
              <a:t>とても楽しいです</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370aabb90c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70aabb90c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あと、ディスタンスフィールドを使ったノイズのアルゴリズムに、</a:t>
            </a:r>
            <a:endParaRPr/>
          </a:p>
          <a:p>
            <a:pPr indent="0" lvl="0" marL="0" rtl="0" algn="l">
              <a:spcBef>
                <a:spcPts val="0"/>
              </a:spcBef>
              <a:spcAft>
                <a:spcPts val="0"/>
              </a:spcAft>
              <a:buNone/>
            </a:pPr>
            <a:r>
              <a:rPr lang="ja"/>
              <a:t>セルラーノイズというのがあるので軽く紹介します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セルラーノイズは、まず、画面のランダムな位置に点を配置します</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370aabb90c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70aabb90c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次に、その点の位置をもとにディスタンスフィールドを作ります</a:t>
            </a:r>
            <a:endParaRPr/>
          </a:p>
          <a:p>
            <a:pPr indent="0" lvl="0" marL="0" rtl="0" algn="l">
              <a:spcBef>
                <a:spcPts val="0"/>
              </a:spcBef>
              <a:spcAft>
                <a:spcPts val="0"/>
              </a:spcAft>
              <a:buNone/>
            </a:pPr>
            <a:r>
              <a:rPr lang="ja"/>
              <a:t>今は、点に近いピクセルほど暗い色を塗っています</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70aabb90c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70aabb90c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あとは、点を動かしたりするとこういう絵になります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こんな感じでディスタンスフィールド、</a:t>
            </a:r>
            <a:endParaRPr/>
          </a:p>
          <a:p>
            <a:pPr indent="0" lvl="0" marL="0" rtl="0" algn="l">
              <a:spcBef>
                <a:spcPts val="0"/>
              </a:spcBef>
              <a:spcAft>
                <a:spcPts val="0"/>
              </a:spcAft>
              <a:buNone/>
            </a:pPr>
            <a:r>
              <a:rPr lang="ja"/>
              <a:t>何かからの距離に応じて色を計算するという考え方です</a:t>
            </a:r>
            <a:endParaRPr/>
          </a:p>
          <a:p>
            <a:pPr indent="0" lvl="0" marL="0" rtl="0" algn="l">
              <a:spcBef>
                <a:spcPts val="0"/>
              </a:spcBef>
              <a:spcAft>
                <a:spcPts val="0"/>
              </a:spcAft>
              <a:buNone/>
            </a:pPr>
            <a:r>
              <a:rPr lang="ja"/>
              <a:t>シェーダーで絵を描くときに結構いろんなところで使うのでぜひ覚えておいてください</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741eb4d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741eb4d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次は極座標を使った絵作りの話をします</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370aabb90c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70aabb90c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そもそも極座標とは何かというと、</a:t>
            </a:r>
            <a:endParaRPr/>
          </a:p>
          <a:p>
            <a:pPr indent="0" lvl="0" marL="0" rtl="0" algn="l">
              <a:spcBef>
                <a:spcPts val="0"/>
              </a:spcBef>
              <a:spcAft>
                <a:spcPts val="0"/>
              </a:spcAft>
              <a:buNone/>
            </a:pPr>
            <a:r>
              <a:rPr lang="ja"/>
              <a:t>左にあるのが、多分よく使う方の直交座標という考え方で、x座標とy座標の値によって位置が決まるものです</a:t>
            </a:r>
            <a:endParaRPr/>
          </a:p>
          <a:p>
            <a:pPr indent="0" lvl="0" marL="0" rtl="0" algn="l">
              <a:spcBef>
                <a:spcPts val="0"/>
              </a:spcBef>
              <a:spcAft>
                <a:spcPts val="0"/>
              </a:spcAft>
              <a:buNone/>
            </a:pPr>
            <a:r>
              <a:rPr lang="ja"/>
              <a:t>それに対して右側にあるのが極座標で、こちらは原点からの距離と角度によって位置が決まるものです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極座標を使うとどんな絵が描けるのか、イメージの説明をします</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368d0406a6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68d0406a6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例えば、直交座標でこういうグラフを描いたとして</a:t>
            </a:r>
            <a:endParaRPr/>
          </a:p>
          <a:p>
            <a:pPr indent="0" lvl="0" marL="0" rtl="0" algn="l">
              <a:spcBef>
                <a:spcPts val="0"/>
              </a:spcBef>
              <a:spcAft>
                <a:spcPts val="0"/>
              </a:spcAft>
              <a:buNone/>
            </a:pPr>
            <a:r>
              <a:rPr lang="ja"/>
              <a:t>今は横の軸がXで縦の軸がYですが、これを</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68d0406a6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68d0406a6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横の軸を角度、縦の軸を原点からの距離として考えると</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368d0406a6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68d0406a6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こういう絵ができます</a:t>
            </a:r>
            <a:endParaRPr/>
          </a:p>
          <a:p>
            <a:pPr indent="0" lvl="0" marL="0" rtl="0" algn="l">
              <a:spcBef>
                <a:spcPts val="0"/>
              </a:spcBef>
              <a:spcAft>
                <a:spcPts val="0"/>
              </a:spcAft>
              <a:buNone/>
            </a:pPr>
            <a:r>
              <a:rPr lang="ja"/>
              <a:t>あとはグラフの波形をいろいろ変えることで</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68ce238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8ce238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今まで、シェーダーはほとんど書いたことが無かったのですが</a:t>
            </a:r>
            <a:endParaRPr/>
          </a:p>
          <a:p>
            <a:pPr indent="0" lvl="0" marL="0" rtl="0" algn="l">
              <a:spcBef>
                <a:spcPts val="0"/>
              </a:spcBef>
              <a:spcAft>
                <a:spcPts val="0"/>
              </a:spcAft>
              <a:buNone/>
            </a:pPr>
            <a:r>
              <a:rPr lang="ja"/>
              <a:t>なぜか、年末年始あたりから急にシェーダーで絵を描きはじめました</a:t>
            </a:r>
            <a:endParaRPr/>
          </a:p>
          <a:p>
            <a:pPr indent="0" lvl="0" marL="0" rtl="0" algn="l">
              <a:spcBef>
                <a:spcPts val="0"/>
              </a:spcBef>
              <a:spcAft>
                <a:spcPts val="0"/>
              </a:spcAft>
              <a:buNone/>
            </a:pPr>
            <a:r>
              <a:rPr lang="ja"/>
              <a:t>やってみると数式だけでいろんなアニメーションが作れるので楽しくてハマっていました</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68d0406a6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68d0406a6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こういう雪の結晶っぽい絵だったり</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741eb4de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741eb4de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こういう桜の絵が描けたりします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これを実際にシェーダーで極座標を使って模様を描くにはどうすればいいのかを、</a:t>
            </a:r>
            <a:endParaRPr/>
          </a:p>
          <a:p>
            <a:pPr indent="0" lvl="0" marL="0" rtl="0" algn="l">
              <a:spcBef>
                <a:spcPts val="0"/>
              </a:spcBef>
              <a:spcAft>
                <a:spcPts val="0"/>
              </a:spcAft>
              <a:buNone/>
            </a:pPr>
            <a:r>
              <a:rPr lang="ja"/>
              <a:t>この桜を描きながら説明していきます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64407fc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64407fc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a:t>
            </a:r>
            <a:r>
              <a:rPr lang="ja"/>
              <a:t>原点からの距離を雑に色として出力してます</a:t>
            </a:r>
            <a:endParaRPr/>
          </a:p>
          <a:p>
            <a:pPr indent="0" lvl="0" marL="0" rtl="0" algn="l">
              <a:spcBef>
                <a:spcPts val="0"/>
              </a:spcBef>
              <a:spcAft>
                <a:spcPts val="0"/>
              </a:spcAft>
              <a:buNone/>
            </a:pPr>
            <a:r>
              <a:rPr lang="ja"/>
              <a:t>デフォルトだと原点が左下にあるので今左下のあたりが小さい値で黒くなってます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極座標で模様を描くには、画面の真ん中に原点があると都合が良いので、</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364407fc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64407fc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座標を移動させて、画面の真ん中に原点がある状態にします</a:t>
            </a:r>
            <a:endParaRPr/>
          </a:p>
          <a:p>
            <a:pPr indent="0" lvl="0" marL="0" rtl="0" algn="l">
              <a:spcBef>
                <a:spcPts val="0"/>
              </a:spcBef>
              <a:spcAft>
                <a:spcPts val="0"/>
              </a:spcAft>
              <a:buNone/>
            </a:pPr>
            <a:r>
              <a:rPr lang="ja"/>
              <a:t>もう一つ、極座標を使って絵を描く下準備として</a:t>
            </a:r>
            <a:r>
              <a:rPr lang="ja"/>
              <a:t>アークタンジェントを使います</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364407fc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4407fc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今座標をアークタンジェントで変換した結果を正規化して色として出力しています</a:t>
            </a:r>
            <a:endParaRPr/>
          </a:p>
          <a:p>
            <a:pPr indent="0" lvl="0" marL="0" rtl="0" algn="l">
              <a:spcBef>
                <a:spcPts val="0"/>
              </a:spcBef>
              <a:spcAft>
                <a:spcPts val="0"/>
              </a:spcAft>
              <a:buNone/>
            </a:pPr>
            <a:r>
              <a:rPr lang="ja"/>
              <a:t>数学的なことは一旦置いといて、</a:t>
            </a:r>
            <a:r>
              <a:rPr lang="ja"/>
              <a:t>x軸の正の方向から</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364407fc9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64407fc9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反時計回りにだんだん値が大きくなって色が明るくなってるところに注目して欲しいです</a:t>
            </a:r>
            <a:endParaRPr/>
          </a:p>
          <a:p>
            <a:pPr indent="0" lvl="0" marL="0" rtl="0" algn="l">
              <a:spcBef>
                <a:spcPts val="0"/>
              </a:spcBef>
              <a:spcAft>
                <a:spcPts val="0"/>
              </a:spcAft>
              <a:buNone/>
            </a:pPr>
            <a:r>
              <a:rPr lang="ja"/>
              <a:t>つまり、各ピクセルの座標が、角度に変換できていることがわかります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これで、「原点からの距離」と「角度」を使って絵を描く準備が整ったので、</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36c1ced3b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6c1ced3b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早速、この桜の数式をそのまま色として出力してみます</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64407fc9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64407fc9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そうするとこうなります</a:t>
            </a:r>
            <a:endParaRPr/>
          </a:p>
          <a:p>
            <a:pPr indent="0" lvl="0" marL="0" rtl="0" algn="l">
              <a:spcBef>
                <a:spcPts val="0"/>
              </a:spcBef>
              <a:spcAft>
                <a:spcPts val="0"/>
              </a:spcAft>
              <a:buNone/>
            </a:pPr>
            <a:r>
              <a:rPr lang="ja"/>
              <a:t>まだ桜の絵にはなりません</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これはそれぞれの角度で、桜の花びらの境目が、</a:t>
            </a:r>
            <a:endParaRPr/>
          </a:p>
          <a:p>
            <a:pPr indent="0" lvl="0" marL="0" rtl="0" algn="l">
              <a:spcBef>
                <a:spcPts val="0"/>
              </a:spcBef>
              <a:spcAft>
                <a:spcPts val="0"/>
              </a:spcAft>
              <a:buNone/>
            </a:pPr>
            <a:r>
              <a:rPr lang="ja"/>
              <a:t>原点からどのぐらいの距離にあるかっていうのを表してる値になってます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つまり、色が濃い角度ほど、桜の花びらの境目が中心に近いところにある、ということです</a:t>
            </a:r>
            <a:endParaRPr/>
          </a:p>
          <a:p>
            <a:pPr indent="0" lvl="0" marL="0" rtl="0" algn="l">
              <a:spcBef>
                <a:spcPts val="0"/>
              </a:spcBef>
              <a:spcAft>
                <a:spcPts val="0"/>
              </a:spcAft>
              <a:buNone/>
            </a:pPr>
            <a:r>
              <a:rPr lang="ja"/>
              <a:t>なので、各ピクセルの原点からの距離を、この色の値を閾値として色を塗り分けると</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364407fc9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64407fc9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こういう桜の形になります</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364407fc9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64407fc9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70aabb90c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70aabb90c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364407fc9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64407fc9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極座標を使うと直交座標の考え方ではあんまりイメージできない感じの図形が描けて面白いと思うので</a:t>
            </a:r>
            <a:endParaRPr/>
          </a:p>
          <a:p>
            <a:pPr indent="0" lvl="0" marL="0" rtl="0" algn="l">
              <a:spcBef>
                <a:spcPts val="0"/>
              </a:spcBef>
              <a:spcAft>
                <a:spcPts val="0"/>
              </a:spcAft>
              <a:buNone/>
            </a:pPr>
            <a:r>
              <a:rPr lang="ja"/>
              <a:t>ぜひ極座標使ってみてください</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3741eb4de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741eb4de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次は歪みの話をします</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370aabb90c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70aabb90c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こんな風に、歪んだ絵を描く方法です</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35dce8d1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5dce8d1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考え方はシンプルです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今まで、関数を作って絵を描いてきました</a:t>
            </a:r>
            <a:endParaRPr/>
          </a:p>
          <a:p>
            <a:pPr indent="0" lvl="0" marL="0" rtl="0" algn="l">
              <a:spcBef>
                <a:spcPts val="0"/>
              </a:spcBef>
              <a:spcAft>
                <a:spcPts val="0"/>
              </a:spcAft>
              <a:buNone/>
            </a:pPr>
            <a:r>
              <a:rPr lang="ja"/>
              <a:t>インプットとして座標を受け取って、アウトプットとしてその座標で塗りたい色を出力する関数です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ここで、その関数に、</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35dce8d1c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5dce8d1c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歪めた座標を与えてやれば、結果として歪んだ絵が出てくるという考え方です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これを今から実際のシェーダーのコードで説明していきます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35d90bbe3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5d90bbe3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まず座標をもとに円を描く circle 関数というのを上に定義しました青くハイライトしているところです</a:t>
            </a:r>
            <a:endParaRPr/>
          </a:p>
          <a:p>
            <a:pPr indent="0" lvl="0" marL="0" rtl="0" algn="l">
              <a:spcBef>
                <a:spcPts val="0"/>
              </a:spcBef>
              <a:spcAft>
                <a:spcPts val="0"/>
              </a:spcAft>
              <a:buNone/>
            </a:pPr>
            <a:r>
              <a:rPr lang="ja"/>
              <a:t>その circle 関数を下の frag 関数の中で呼び出して円を描いてます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ここで、cricle 関数に歪めた座標を渡すと、</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35d90bbe3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5d90bbe3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こういう絵になります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今、y 座標の値に基づいて、x 座標を左右にずらした座標を circle 関数に渡して絵を描いてます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もう少し具体的に説明すると、y 座標を 20倍に拡大した値をサインカーブに変換して、</a:t>
            </a:r>
            <a:endParaRPr/>
          </a:p>
          <a:p>
            <a:pPr indent="0" lvl="0" marL="0" rtl="0" algn="l">
              <a:spcBef>
                <a:spcPts val="0"/>
              </a:spcBef>
              <a:spcAft>
                <a:spcPts val="0"/>
              </a:spcAft>
              <a:buNone/>
            </a:pPr>
            <a:r>
              <a:rPr lang="ja"/>
              <a:t>ちょっとそのままだと歪みが大きすぎるので適当に 0.05 をかけて歪みを調整したものを</a:t>
            </a:r>
            <a:endParaRPr/>
          </a:p>
          <a:p>
            <a:pPr indent="0" lvl="0" marL="0" rtl="0" algn="l">
              <a:spcBef>
                <a:spcPts val="0"/>
              </a:spcBef>
              <a:spcAft>
                <a:spcPts val="0"/>
              </a:spcAft>
              <a:buNone/>
            </a:pPr>
            <a:r>
              <a:rPr lang="ja"/>
              <a:t>x 座標にオフセットとして加えています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そしてその歪めた座標を circle 関数に渡して絵を描を描いていて、</a:t>
            </a:r>
            <a:endParaRPr/>
          </a:p>
          <a:p>
            <a:pPr indent="0" lvl="0" marL="0" rtl="0" algn="l">
              <a:spcBef>
                <a:spcPts val="0"/>
              </a:spcBef>
              <a:spcAft>
                <a:spcPts val="0"/>
              </a:spcAft>
              <a:buNone/>
            </a:pPr>
            <a:r>
              <a:rPr lang="ja"/>
              <a:t>こういう左右に歪んだ円になってます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これ応用はいろいろできます</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35d90bbe3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5d90bbe3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例えば、時間を使って歪みの方をアニメーションさせて、</a:t>
            </a:r>
            <a:endParaRPr/>
          </a:p>
          <a:p>
            <a:pPr indent="0" lvl="0" marL="0" rtl="0" algn="l">
              <a:spcBef>
                <a:spcPts val="0"/>
              </a:spcBef>
              <a:spcAft>
                <a:spcPts val="0"/>
              </a:spcAft>
              <a:buNone/>
            </a:pPr>
            <a:r>
              <a:rPr lang="ja"/>
              <a:t>さらに色の RGB ごとに座標をずらしたりすることで、こういう絵が作れます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プログラム的にそんなに複雑なことをしている訳ではないけれど、</a:t>
            </a:r>
            <a:endParaRPr/>
          </a:p>
          <a:p>
            <a:pPr indent="0" lvl="0" marL="0" rtl="0" algn="l">
              <a:spcBef>
                <a:spcPts val="0"/>
              </a:spcBef>
              <a:spcAft>
                <a:spcPts val="0"/>
              </a:spcAft>
              <a:buNone/>
            </a:pPr>
            <a:r>
              <a:rPr lang="ja"/>
              <a:t>なんとなく面白い絵が作れて楽しいと思います</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36c6570f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6c6570f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座標の歪ませ方はいろいろあります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これは歪めた座標の上にグリッドを表示しています</a:t>
            </a:r>
            <a:endParaRPr/>
          </a:p>
          <a:p>
            <a:pPr indent="0" lvl="0" marL="0" rtl="0" algn="l">
              <a:spcBef>
                <a:spcPts val="0"/>
              </a:spcBef>
              <a:spcAft>
                <a:spcPts val="0"/>
              </a:spcAft>
              <a:buNone/>
            </a:pPr>
            <a:r>
              <a:rPr lang="ja"/>
              <a:t>数式によってグリッドがいろんな形に変形してるのがわかると思います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こんな風に、歪めた座標の上に絵を描く、というのは</a:t>
            </a:r>
            <a:endParaRPr/>
          </a:p>
          <a:p>
            <a:pPr indent="0" lvl="0" marL="0" rtl="0" algn="l">
              <a:spcBef>
                <a:spcPts val="0"/>
              </a:spcBef>
              <a:spcAft>
                <a:spcPts val="0"/>
              </a:spcAft>
              <a:buNone/>
            </a:pPr>
            <a:r>
              <a:rPr lang="ja"/>
              <a:t>いかにもシェーダーっぽい、不思議な絵を作れる面白いテクニックなので、</a:t>
            </a:r>
            <a:endParaRPr/>
          </a:p>
          <a:p>
            <a:pPr indent="0" lvl="0" marL="0" rtl="0" algn="l">
              <a:spcBef>
                <a:spcPts val="0"/>
              </a:spcBef>
              <a:spcAft>
                <a:spcPts val="0"/>
              </a:spcAft>
              <a:buNone/>
            </a:pPr>
            <a:r>
              <a:rPr lang="ja"/>
              <a:t>ぜひ使ってみてください</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Shadertoy とかに上がってる作品を眺めてみると、</a:t>
            </a:r>
            <a:endParaRPr/>
          </a:p>
          <a:p>
            <a:pPr indent="0" lvl="0" marL="0" rtl="0" algn="l">
              <a:spcBef>
                <a:spcPts val="0"/>
              </a:spcBef>
              <a:spcAft>
                <a:spcPts val="0"/>
              </a:spcAft>
              <a:buNone/>
            </a:pPr>
            <a:r>
              <a:rPr lang="ja"/>
              <a:t>いろんな歪め方のアイデアがあって非常に参考になると思います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以上が歪みの説明でした</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3741eb4d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741eb4d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次は、繰り返しの話をします</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370aabb90c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70aabb90c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370aabb90c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70aabb90c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こんな風に、一つの画面に図形をたくさん並べる方法について説明します</a:t>
            </a:r>
            <a:endParaRPr/>
          </a:p>
          <a:p>
            <a:pPr indent="0" lvl="0" marL="0" rtl="0" algn="l">
              <a:spcBef>
                <a:spcPts val="0"/>
              </a:spcBef>
              <a:spcAft>
                <a:spcPts val="0"/>
              </a:spcAft>
              <a:buNone/>
            </a:pPr>
            <a:r>
              <a:rPr lang="ja"/>
              <a:t>図形を繰り返し描画するときは</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36896bb5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6896bb5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frac </a:t>
            </a:r>
            <a:r>
              <a:rPr lang="ja"/>
              <a:t>という関数を使っていきます</a:t>
            </a:r>
            <a:endParaRPr/>
          </a:p>
          <a:p>
            <a:pPr indent="0" lvl="0" marL="0" rtl="0" algn="l">
              <a:spcBef>
                <a:spcPts val="0"/>
              </a:spcBef>
              <a:spcAft>
                <a:spcPts val="0"/>
              </a:spcAft>
              <a:buNone/>
            </a:pPr>
            <a:r>
              <a:rPr lang="ja"/>
              <a:t>この関数は、引数に渡した値の小数部分を返してくれる関数です</a:t>
            </a:r>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36896bb53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6896bb53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例えば 3.14 を渡すと、その小数部分である 0.14 が取れます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あと、ベクトルもそのまま入れることができます</a:t>
            </a:r>
            <a:endParaRPr/>
          </a:p>
          <a:p>
            <a:pPr indent="0" lvl="0" marL="0" rtl="0" algn="l">
              <a:spcBef>
                <a:spcPts val="0"/>
              </a:spcBef>
              <a:spcAft>
                <a:spcPts val="0"/>
              </a:spcAft>
              <a:buNone/>
            </a:pPr>
            <a:r>
              <a:rPr lang="ja"/>
              <a:t>そうすると、各要素の小数部分をとった新しいベクトルが取れます</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36896bb53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6896bb53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今、frag 関数で引数で受け取った座標をそのままま frac 関数に渡して</a:t>
            </a:r>
            <a:endParaRPr/>
          </a:p>
          <a:p>
            <a:pPr indent="0" lvl="0" marL="0" rtl="0" algn="l">
              <a:spcBef>
                <a:spcPts val="0"/>
              </a:spcBef>
              <a:spcAft>
                <a:spcPts val="0"/>
              </a:spcAft>
              <a:buNone/>
            </a:pPr>
            <a:r>
              <a:rPr lang="ja"/>
              <a:t>その結果を色として出力しています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引数で受け取る座標ってもともと 0.0 ~ 1.0 の範囲の座標なので、</a:t>
            </a:r>
            <a:endParaRPr/>
          </a:p>
          <a:p>
            <a:pPr indent="0" lvl="0" marL="0" rtl="0" algn="l">
              <a:spcBef>
                <a:spcPts val="0"/>
              </a:spcBef>
              <a:spcAft>
                <a:spcPts val="0"/>
              </a:spcAft>
              <a:buNone/>
            </a:pPr>
            <a:r>
              <a:rPr lang="ja"/>
              <a:t>このままでは何も変わらないです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ここで、引数で受け取った座標の値を「2倍にして」 frac 関数に渡してみます</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3689912e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689912e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そうするとこういう絵になります</a:t>
            </a:r>
            <a:endParaRPr/>
          </a:p>
          <a:p>
            <a:pPr indent="0" lvl="0" marL="0" rtl="0" algn="l">
              <a:spcBef>
                <a:spcPts val="0"/>
              </a:spcBef>
              <a:spcAft>
                <a:spcPts val="0"/>
              </a:spcAft>
              <a:buNone/>
            </a:pPr>
            <a:r>
              <a:rPr lang="ja"/>
              <a:t>これ何が起きてるかというと</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3689912ef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689912ef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まず引数で受け取った座標を</a:t>
            </a:r>
            <a:r>
              <a:rPr lang="ja"/>
              <a:t>を2倍に</a:t>
            </a:r>
            <a:r>
              <a:rPr lang="ja"/>
              <a:t>したので右上の座標が2.0, 2.0になってます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その座標の小数部分に注目すると、座標の値が 1 を越えるとまた 0 から始まって、</a:t>
            </a:r>
            <a:r>
              <a:rPr lang="ja"/>
              <a:t>元の 0 ~ 1 の範囲の座標が4つ並んだような空間が得られます</a:t>
            </a:r>
            <a:endParaRPr/>
          </a:p>
          <a:p>
            <a:pPr indent="0" lvl="0" marL="0" rtl="0" algn="l">
              <a:spcBef>
                <a:spcPts val="0"/>
              </a:spcBef>
              <a:spcAft>
                <a:spcPts val="0"/>
              </a:spcAft>
              <a:buNone/>
            </a:pPr>
            <a:r>
              <a:rPr lang="ja"/>
              <a:t>その値を色として出力するとこのような絵になります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元の座標を何倍に拡大するか、によってマス目の数を変えることができます</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3689912ef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689912ef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今これは10倍した座標の小数部分を色として出力した絵です</a:t>
            </a:r>
            <a:endParaRPr/>
          </a:p>
          <a:p>
            <a:pPr indent="0" lvl="0" marL="0" rtl="0" algn="l">
              <a:spcBef>
                <a:spcPts val="0"/>
              </a:spcBef>
              <a:spcAft>
                <a:spcPts val="0"/>
              </a:spcAft>
              <a:buNone/>
            </a:pPr>
            <a:r>
              <a:rPr lang="ja"/>
              <a:t>10x10 のマスができてます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今まで絵を描くのに使ってきた関数って、0 ~ 1 の範囲の座標に絵を描く関数だったので、</a:t>
            </a:r>
            <a:endParaRPr/>
          </a:p>
          <a:p>
            <a:pPr indent="0" lvl="0" marL="0" rtl="0" algn="l">
              <a:spcBef>
                <a:spcPts val="0"/>
              </a:spcBef>
              <a:spcAft>
                <a:spcPts val="0"/>
              </a:spcAft>
              <a:buNone/>
            </a:pPr>
            <a:r>
              <a:rPr lang="ja"/>
              <a:t>こういう風に、0 ~ 1 の範囲の座標がたくさん並んでいると、それぞれのマスに絵が出力されることになります</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3689912ef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689912ef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四角形を描く box 関数というのを作りました</a:t>
            </a:r>
            <a:endParaRPr/>
          </a:p>
          <a:p>
            <a:pPr indent="0" lvl="0" marL="0" rtl="0" algn="l">
              <a:spcBef>
                <a:spcPts val="0"/>
              </a:spcBef>
              <a:spcAft>
                <a:spcPts val="0"/>
              </a:spcAft>
              <a:buNone/>
            </a:pPr>
            <a:r>
              <a:rPr lang="ja"/>
              <a:t>座標とサイズを元にその大きさの四角形を描いてくれる関数です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リピートした座標の上で描いてるのでこのように</a:t>
            </a:r>
            <a:endParaRPr/>
          </a:p>
          <a:p>
            <a:pPr indent="0" lvl="0" marL="0" rtl="0" algn="l">
              <a:spcBef>
                <a:spcPts val="0"/>
              </a:spcBef>
              <a:spcAft>
                <a:spcPts val="0"/>
              </a:spcAft>
              <a:buNone/>
            </a:pPr>
            <a:r>
              <a:rPr lang="ja"/>
              <a:t>それぞれのマスに四角が描かれています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box 関数の第二引数に四角形の「サイズ」を指定できるようにしたので、</a:t>
            </a:r>
            <a:endParaRPr/>
          </a:p>
          <a:p>
            <a:pPr indent="0" lvl="0" marL="0" rtl="0" algn="l">
              <a:spcBef>
                <a:spcPts val="0"/>
              </a:spcBef>
              <a:spcAft>
                <a:spcPts val="0"/>
              </a:spcAft>
              <a:buNone/>
            </a:pPr>
            <a:r>
              <a:rPr lang="ja"/>
              <a:t>この「サイズ」をアニメーションさせてみたいと思います</a:t>
            </a:r>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689912ef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689912ef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そうするとこういう風に動きます</a:t>
            </a:r>
            <a:endParaRPr/>
          </a:p>
          <a:p>
            <a:pPr indent="0" lvl="0" marL="0" rtl="0" algn="l">
              <a:spcBef>
                <a:spcPts val="0"/>
              </a:spcBef>
              <a:spcAft>
                <a:spcPts val="0"/>
              </a:spcAft>
              <a:buNone/>
            </a:pPr>
            <a:br>
              <a:rPr lang="ja"/>
            </a:br>
            <a:r>
              <a:rPr lang="ja"/>
              <a:t>確かに四角形のサイズがアニメーションしていてこれはこれで良いんですが</a:t>
            </a:r>
            <a:endParaRPr/>
          </a:p>
          <a:p>
            <a:pPr indent="0" lvl="0" marL="0" rtl="0" algn="l">
              <a:spcBef>
                <a:spcPts val="0"/>
              </a:spcBef>
              <a:spcAft>
                <a:spcPts val="0"/>
              </a:spcAft>
              <a:buNone/>
            </a:pPr>
            <a:r>
              <a:rPr lang="ja"/>
              <a:t>なんだか全部同じ動きをしていて、ちょっと物足りない気がします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なので、それぞれのマスを個別に制御していく方法を今から説明していきます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36c6570f4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6c6570f4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例として、こういう絵を作りながら説明をしていきたいと思います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それぞれのマスを個別に制御するために、新しいシェーダーの組み込み関数を使います</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70aabb90c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70aabb90c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シェーダーにもいろいろありますが</a:t>
            </a:r>
            <a:endParaRPr/>
          </a:p>
          <a:p>
            <a:pPr indent="0" lvl="0" marL="0" rtl="0" algn="l">
              <a:spcBef>
                <a:spcPts val="0"/>
              </a:spcBef>
              <a:spcAft>
                <a:spcPts val="0"/>
              </a:spcAft>
              <a:buNone/>
            </a:pPr>
            <a:r>
              <a:rPr lang="ja"/>
              <a:t>今日説明する、絵を描くために使うのは</a:t>
            </a:r>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3689912ef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689912ef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floor という関数があって</a:t>
            </a:r>
            <a:endParaRPr/>
          </a:p>
          <a:p>
            <a:pPr indent="0" lvl="0" marL="0" rtl="0" algn="l">
              <a:spcBef>
                <a:spcPts val="0"/>
              </a:spcBef>
              <a:spcAft>
                <a:spcPts val="0"/>
              </a:spcAft>
              <a:buNone/>
            </a:pPr>
            <a:r>
              <a:rPr lang="ja"/>
              <a:t>これは、引数に入れた値の最大の整数を返してくれるという関数です</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3689912ef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689912ef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例えば、3.14という値を入れると、3.14 の最大の整数である 3 が取れます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また、ベクトルもそのまま入れることができて、</a:t>
            </a:r>
            <a:endParaRPr/>
          </a:p>
          <a:p>
            <a:pPr indent="0" lvl="0" marL="0" rtl="0" algn="l">
              <a:spcBef>
                <a:spcPts val="0"/>
              </a:spcBef>
              <a:spcAft>
                <a:spcPts val="0"/>
              </a:spcAft>
              <a:buNone/>
            </a:pPr>
            <a:r>
              <a:rPr lang="ja"/>
              <a:t>ベクトルの各要素の最大の整数をとった、新しいベクトルが取れます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この floor 関数を使っていきます</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689912ef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689912ef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a:t>
            </a:r>
            <a:r>
              <a:rPr lang="ja"/>
              <a:t>右側のコードで青くハイライトしているところで、</a:t>
            </a:r>
            <a:endParaRPr/>
          </a:p>
          <a:p>
            <a:pPr indent="0" lvl="0" marL="0" rtl="0" algn="l">
              <a:spcBef>
                <a:spcPts val="0"/>
              </a:spcBef>
              <a:spcAft>
                <a:spcPts val="0"/>
              </a:spcAft>
              <a:buNone/>
            </a:pPr>
            <a:r>
              <a:rPr lang="ja"/>
              <a:t>座標を2倍した値をfloor関数に渡しています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そうすると何が得られるかというと</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689912ef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689912ef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この左下の範囲のピクセルでは、x = 0. y = 0 の値が取れます</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3689912ef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689912ef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その右隣の範囲のピクセルでは、</a:t>
            </a:r>
            <a:r>
              <a:rPr lang="ja"/>
              <a:t>x = 1, y = 0 の値が取れます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3689912ef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689912ef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という風に、floor 関数を使うと</a:t>
            </a:r>
            <a:endParaRPr/>
          </a:p>
          <a:p>
            <a:pPr indent="0" lvl="0" marL="0" rtl="0" algn="l">
              <a:spcBef>
                <a:spcPts val="0"/>
              </a:spcBef>
              <a:spcAft>
                <a:spcPts val="0"/>
              </a:spcAft>
              <a:buNone/>
            </a:pPr>
            <a:r>
              <a:rPr lang="ja"/>
              <a:t>今見てる座標がどのマスにいるのかが分かります</a:t>
            </a:r>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3689912ef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689912ef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それぞれのマスはこういう値になります</a:t>
            </a:r>
            <a:endParaRPr/>
          </a:p>
          <a:p>
            <a:pPr indent="0" lvl="0" marL="0" rtl="0" algn="l">
              <a:spcBef>
                <a:spcPts val="0"/>
              </a:spcBef>
              <a:spcAft>
                <a:spcPts val="0"/>
              </a:spcAft>
              <a:buNone/>
            </a:pPr>
            <a:r>
              <a:rPr lang="ja"/>
              <a:t>この値を使って、各マスを個別に制御することができます</a:t>
            </a:r>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377a87e3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77a87e3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この絵を作るには素材を二つ使います</a:t>
            </a:r>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368ce238a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68ce238a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一つは四角を描くだけの関数です</a:t>
            </a:r>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377a87e3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77a87e3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もう一つ、</a:t>
            </a:r>
            <a:r>
              <a:rPr lang="ja"/>
              <a:t>こういう風にアニメーションする</a:t>
            </a:r>
            <a:r>
              <a:rPr lang="ja"/>
              <a:t>絵が出るような関数を作ります</a:t>
            </a:r>
            <a:endParaRPr/>
          </a:p>
          <a:p>
            <a:pPr indent="0" lvl="0" marL="0" rtl="0" algn="l">
              <a:spcBef>
                <a:spcPts val="0"/>
              </a:spcBef>
              <a:spcAft>
                <a:spcPts val="0"/>
              </a:spcAft>
              <a:buNone/>
            </a:pPr>
            <a:r>
              <a:rPr lang="ja"/>
              <a:t>この絵の「明るさ」を左側の絵の四角形の「サイズ」として使うことで</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upporterzcolab.com/event/347/"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7.gif"/><Relationship Id="rId4" Type="http://schemas.openxmlformats.org/officeDocument/2006/relationships/image" Target="../media/image51.gif"/><Relationship Id="rId5"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7.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6.png"/><Relationship Id="rId4" Type="http://schemas.openxmlformats.org/officeDocument/2006/relationships/image" Target="../media/image6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6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1.png"/><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7.gi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7.gi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1.gi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1.gi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80.gi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8.gi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79.gif"/><Relationship Id="rId4" Type="http://schemas.openxmlformats.org/officeDocument/2006/relationships/image" Target="../media/image81.gif"/><Relationship Id="rId5" Type="http://schemas.openxmlformats.org/officeDocument/2006/relationships/image" Target="../media/image82.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paletta.mrk1869.com/" TargetMode="External"/><Relationship Id="rId4" Type="http://schemas.openxmlformats.org/officeDocument/2006/relationships/hyperlink" Target="https://thebookofshaders.com/?lan=jp"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setchi" TargetMode="Externa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s-games.booth.pm/items/660001"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2.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ww.iquilezles.org/apps/graphtoy/" TargetMode="Externa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hyperlink" Target="http://enjoymath.pomb.org/?p=1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gif"/><Relationship Id="rId4" Type="http://schemas.openxmlformats.org/officeDocument/2006/relationships/image" Target="../media/image19.gif"/><Relationship Id="rId5" Type="http://schemas.openxmlformats.org/officeDocument/2006/relationships/hyperlink" Target="https://github.com/setchi/FancyScrollView" TargetMode="External"/><Relationship Id="rId6" Type="http://schemas.openxmlformats.org/officeDocument/2006/relationships/hyperlink" Target="https://u3d.as/UvU"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8.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gif"/><Relationship Id="rId4" Type="http://schemas.openxmlformats.org/officeDocument/2006/relationships/image" Target="../media/image3.gif"/><Relationship Id="rId5" Type="http://schemas.openxmlformats.org/officeDocument/2006/relationships/image" Target="../media/image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8.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9.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1.pn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4.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9.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0.png"/><Relationship Id="rId4" Type="http://schemas.openxmlformats.org/officeDocument/2006/relationships/hyperlink" Target="https://setchi.jp/unity/shader-sketches/" TargetMode="External"/><Relationship Id="rId5" Type="http://schemas.openxmlformats.org/officeDocument/2006/relationships/hyperlink" Target="https://setchi.jp/unity/shader-sketche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4.gif"/><Relationship Id="rId4" Type="http://schemas.openxmlformats.org/officeDocument/2006/relationships/image" Target="../media/image45.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3.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8.gif"/><Relationship Id="rId4" Type="http://schemas.openxmlformats.org/officeDocument/2006/relationships/image" Target="../media/image72.gif"/><Relationship Id="rId5"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etchi.jp/unity/shader-sketches/" TargetMode="External"/><Relationship Id="rId4" Type="http://schemas.openxmlformats.org/officeDocument/2006/relationships/image" Target="../media/image70.png"/><Relationship Id="rId5" Type="http://schemas.openxmlformats.org/officeDocument/2006/relationships/hyperlink" Target="https://setchi.jp/unity/shader-sketche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3.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4.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1.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7.gif"/><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ja" sz="4800">
                <a:latin typeface="HiraMaruPro-W4"/>
                <a:ea typeface="HiraMaruPro-W4"/>
                <a:cs typeface="HiraMaruPro-W4"/>
                <a:sym typeface="HiraMaruPro-W4"/>
              </a:rPr>
              <a:t>楽しい！Unityシェーダー</a:t>
            </a:r>
            <a:endParaRPr sz="4800">
              <a:latin typeface="HiraMaruPro-W4"/>
              <a:ea typeface="HiraMaruPro-W4"/>
              <a:cs typeface="HiraMaruPro-W4"/>
              <a:sym typeface="HiraMaruPro-W4"/>
            </a:endParaRPr>
          </a:p>
          <a:p>
            <a:pPr indent="0" lvl="0" marL="0" rtl="0" algn="ctr">
              <a:spcBef>
                <a:spcPts val="0"/>
              </a:spcBef>
              <a:spcAft>
                <a:spcPts val="0"/>
              </a:spcAft>
              <a:buNone/>
            </a:pPr>
            <a:r>
              <a:rPr lang="ja" sz="4800">
                <a:latin typeface="HiraMaruPro-W4"/>
                <a:ea typeface="HiraMaruPro-W4"/>
                <a:cs typeface="HiraMaruPro-W4"/>
                <a:sym typeface="HiraMaruPro-W4"/>
              </a:rPr>
              <a:t>お絵描き入門！</a:t>
            </a:r>
            <a:endParaRPr sz="4800">
              <a:latin typeface="HiraMaruPro-W4"/>
              <a:ea typeface="HiraMaruPro-W4"/>
              <a:cs typeface="HiraMaruPro-W4"/>
              <a:sym typeface="HiraMaruPro-W4"/>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ja" sz="2600" u="sng">
                <a:latin typeface="HiraMaruPro-W4"/>
                <a:ea typeface="HiraMaruPro-W4"/>
                <a:cs typeface="HiraMaruPro-W4"/>
                <a:sym typeface="HiraMaruPro-W4"/>
                <a:hlinkClick r:id="rId3"/>
              </a:rPr>
              <a:t>2018/04/10 サポーターズCoLab勉強会</a:t>
            </a:r>
            <a:endParaRPr sz="2600">
              <a:latin typeface="HiraMaruPro-W4"/>
              <a:ea typeface="HiraMaruPro-W4"/>
              <a:cs typeface="HiraMaruPro-W4"/>
              <a:sym typeface="HiraMaruPro-W4"/>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はじめに</a:t>
            </a:r>
            <a:endParaRPr>
              <a:latin typeface="HiraMaruPro-W4"/>
              <a:ea typeface="HiraMaruPro-W4"/>
              <a:cs typeface="HiraMaruPro-W4"/>
              <a:sym typeface="HiraMaruPro-W4"/>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頂点シェーダー</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ジオメトリシェーダー</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Clr>
                <a:schemeClr val="accent6"/>
              </a:buClr>
              <a:buSzPts val="1800"/>
              <a:buFont typeface="HiraMaruPro-W4"/>
              <a:buChar char="-"/>
            </a:pPr>
            <a:r>
              <a:rPr lang="ja" u="sng">
                <a:solidFill>
                  <a:schemeClr val="accent6"/>
                </a:solidFill>
                <a:latin typeface="HiraMaruPro-W4"/>
                <a:ea typeface="HiraMaruPro-W4"/>
                <a:cs typeface="HiraMaruPro-W4"/>
                <a:sym typeface="HiraMaruPro-W4"/>
              </a:rPr>
              <a:t>フラグメントシェーダー</a:t>
            </a:r>
            <a:endParaRPr u="sng">
              <a:solidFill>
                <a:schemeClr val="accent6"/>
              </a:solidFill>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テッセレーションシェーダー</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...etc</a:t>
            </a:r>
            <a:endParaRPr>
              <a:latin typeface="HiraMaruPro-W4"/>
              <a:ea typeface="HiraMaruPro-W4"/>
              <a:cs typeface="HiraMaruPro-W4"/>
              <a:sym typeface="HiraMaruPro-W4"/>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pic>
        <p:nvPicPr>
          <p:cNvPr id="815" name="Google Shape;815;p112"/>
          <p:cNvPicPr preferRelativeResize="0"/>
          <p:nvPr/>
        </p:nvPicPr>
        <p:blipFill>
          <a:blip r:embed="rId3">
            <a:alphaModFix/>
          </a:blip>
          <a:stretch>
            <a:fillRect/>
          </a:stretch>
        </p:blipFill>
        <p:spPr>
          <a:xfrm>
            <a:off x="3070075" y="1348963"/>
            <a:ext cx="3003850" cy="3003850"/>
          </a:xfrm>
          <a:prstGeom prst="rect">
            <a:avLst/>
          </a:prstGeom>
          <a:noFill/>
          <a:ln>
            <a:noFill/>
          </a:ln>
        </p:spPr>
      </p:pic>
      <p:pic>
        <p:nvPicPr>
          <p:cNvPr id="816" name="Google Shape;816;p112"/>
          <p:cNvPicPr preferRelativeResize="0"/>
          <p:nvPr/>
        </p:nvPicPr>
        <p:blipFill>
          <a:blip r:embed="rId4">
            <a:alphaModFix/>
          </a:blip>
          <a:stretch>
            <a:fillRect/>
          </a:stretch>
        </p:blipFill>
        <p:spPr>
          <a:xfrm>
            <a:off x="6140150" y="1348963"/>
            <a:ext cx="3003850" cy="3003850"/>
          </a:xfrm>
          <a:prstGeom prst="rect">
            <a:avLst/>
          </a:prstGeom>
          <a:noFill/>
          <a:ln>
            <a:noFill/>
          </a:ln>
        </p:spPr>
      </p:pic>
      <p:sp>
        <p:nvSpPr>
          <p:cNvPr id="817" name="Google Shape;817;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pic>
        <p:nvPicPr>
          <p:cNvPr id="818" name="Google Shape;818;p112"/>
          <p:cNvPicPr preferRelativeResize="0"/>
          <p:nvPr/>
        </p:nvPicPr>
        <p:blipFill>
          <a:blip r:embed="rId5">
            <a:alphaModFix/>
          </a:blip>
          <a:stretch>
            <a:fillRect/>
          </a:stretch>
        </p:blipFill>
        <p:spPr>
          <a:xfrm>
            <a:off x="-12" y="1348963"/>
            <a:ext cx="3003850" cy="3003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13"/>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wave(</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sin</a:t>
            </a:r>
            <a:r>
              <a:rPr lang="ja" sz="1400">
                <a:solidFill>
                  <a:srgbClr val="F7F7F2"/>
                </a:solidFill>
                <a:latin typeface="Verdana"/>
                <a:ea typeface="Verdana"/>
                <a:cs typeface="Verdana"/>
                <a:sym typeface="Verdana"/>
              </a:rPr>
              <a:t>(d * </a:t>
            </a:r>
            <a:r>
              <a:rPr lang="ja" sz="1400">
                <a:solidFill>
                  <a:srgbClr val="AE81FF"/>
                </a:solidFill>
                <a:latin typeface="Verdana"/>
                <a:ea typeface="Verdana"/>
                <a:cs typeface="Verdana"/>
                <a:sym typeface="Verdana"/>
              </a:rPr>
              <a:t>3</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_Time</a:t>
            </a:r>
            <a:r>
              <a:rPr lang="ja" sz="1400">
                <a:solidFill>
                  <a:srgbClr val="F7F7F2"/>
                </a:solidFill>
                <a:latin typeface="Verdana"/>
                <a:ea typeface="Verdana"/>
                <a:cs typeface="Verdana"/>
                <a:sym typeface="Verdana"/>
              </a:rPr>
              <a:t>.y * </a:t>
            </a:r>
            <a:r>
              <a:rPr lang="ja" sz="1400">
                <a:solidFill>
                  <a:srgbClr val="AE81FF"/>
                </a:solidFill>
                <a:latin typeface="Verdana"/>
                <a:ea typeface="Verdana"/>
                <a:cs typeface="Verdana"/>
                <a:sym typeface="Verdana"/>
              </a:rPr>
              <a:t>3</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wave(i.uv);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824" name="Google Shape;824;p113"/>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825" name="Google Shape;825;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pic>
        <p:nvPicPr>
          <p:cNvPr id="830" name="Google Shape;830;p114"/>
          <p:cNvPicPr preferRelativeResize="0"/>
          <p:nvPr/>
        </p:nvPicPr>
        <p:blipFill>
          <a:blip r:embed="rId3">
            <a:alphaModFix/>
          </a:blip>
          <a:stretch>
            <a:fillRect/>
          </a:stretch>
        </p:blipFill>
        <p:spPr>
          <a:xfrm>
            <a:off x="311700" y="1152475"/>
            <a:ext cx="3629426" cy="3629426"/>
          </a:xfrm>
          <a:prstGeom prst="rect">
            <a:avLst/>
          </a:prstGeom>
          <a:noFill/>
          <a:ln>
            <a:noFill/>
          </a:ln>
        </p:spPr>
      </p:pic>
      <p:pic>
        <p:nvPicPr>
          <p:cNvPr id="831" name="Google Shape;831;p114"/>
          <p:cNvPicPr preferRelativeResize="0"/>
          <p:nvPr/>
        </p:nvPicPr>
        <p:blipFill>
          <a:blip r:embed="rId4">
            <a:alphaModFix/>
          </a:blip>
          <a:stretch>
            <a:fillRect/>
          </a:stretch>
        </p:blipFill>
        <p:spPr>
          <a:xfrm>
            <a:off x="4195325" y="1152475"/>
            <a:ext cx="3629426" cy="3629426"/>
          </a:xfrm>
          <a:prstGeom prst="rect">
            <a:avLst/>
          </a:prstGeom>
          <a:noFill/>
          <a:ln>
            <a:noFill/>
          </a:ln>
        </p:spPr>
      </p:pic>
      <p:sp>
        <p:nvSpPr>
          <p:cNvPr id="832" name="Google Shape;832;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pic>
        <p:nvPicPr>
          <p:cNvPr id="838" name="Google Shape;838;p115"/>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pic>
        <p:nvPicPr>
          <p:cNvPr id="844" name="Google Shape;844;p116"/>
          <p:cNvPicPr preferRelativeResize="0"/>
          <p:nvPr/>
        </p:nvPicPr>
        <p:blipFill>
          <a:blip r:embed="rId3">
            <a:alphaModFix/>
          </a:blip>
          <a:stretch>
            <a:fillRect/>
          </a:stretch>
        </p:blipFill>
        <p:spPr>
          <a:xfrm>
            <a:off x="311700" y="1152475"/>
            <a:ext cx="3629426" cy="3629426"/>
          </a:xfrm>
          <a:prstGeom prst="rect">
            <a:avLst/>
          </a:prstGeom>
          <a:noFill/>
          <a:ln>
            <a:noFill/>
          </a:ln>
        </p:spPr>
      </p:pic>
      <p:pic>
        <p:nvPicPr>
          <p:cNvPr id="845" name="Google Shape;845;p116"/>
          <p:cNvPicPr preferRelativeResize="0"/>
          <p:nvPr/>
        </p:nvPicPr>
        <p:blipFill>
          <a:blip r:embed="rId4">
            <a:alphaModFix/>
          </a:blip>
          <a:stretch>
            <a:fillRect/>
          </a:stretch>
        </p:blipFill>
        <p:spPr>
          <a:xfrm>
            <a:off x="4195325" y="1152475"/>
            <a:ext cx="3629426" cy="36294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pic>
        <p:nvPicPr>
          <p:cNvPr id="850" name="Google Shape;850;p117"/>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851" name="Google Shape;851;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pic>
        <p:nvPicPr>
          <p:cNvPr id="856" name="Google Shape;856;p118"/>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857" name="Google Shape;857;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19"/>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200">
                <a:latin typeface="HiraMaruPro-W4"/>
                <a:ea typeface="HiraMaruPro-W4"/>
                <a:cs typeface="HiraMaruPro-W4"/>
                <a:sym typeface="HiraMaruPro-W4"/>
              </a:rPr>
              <a:t>各ピクセルが</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自分が入っているマスの</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真ん中の座標として振る舞えば</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実現</a:t>
            </a:r>
            <a:endParaRPr sz="2400">
              <a:latin typeface="HiraMaruPro-W4"/>
              <a:ea typeface="HiraMaruPro-W4"/>
              <a:cs typeface="HiraMaruPro-W4"/>
              <a:sym typeface="HiraMaruPro-W4"/>
            </a:endParaRPr>
          </a:p>
        </p:txBody>
      </p:sp>
      <p:pic>
        <p:nvPicPr>
          <p:cNvPr id="863" name="Google Shape;863;p119"/>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864" name="Google Shape;864;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20"/>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200">
                <a:latin typeface="HiraMaruPro-W4"/>
                <a:ea typeface="HiraMaruPro-W4"/>
                <a:cs typeface="HiraMaruPro-W4"/>
                <a:sym typeface="HiraMaruPro-W4"/>
              </a:rPr>
              <a:t>各ピクセルが</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自分が入っているマスの</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真ん中の座標として振る舞えば</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実現</a:t>
            </a:r>
            <a:endParaRPr sz="2400">
              <a:latin typeface="HiraMaruPro-W4"/>
              <a:ea typeface="HiraMaruPro-W4"/>
              <a:cs typeface="HiraMaruPro-W4"/>
              <a:sym typeface="HiraMaruPro-W4"/>
            </a:endParaRPr>
          </a:p>
        </p:txBody>
      </p:sp>
      <p:pic>
        <p:nvPicPr>
          <p:cNvPr id="870" name="Google Shape;870;p120"/>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871" name="Google Shape;871;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21"/>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200">
                <a:latin typeface="HiraMaruPro-W4"/>
                <a:ea typeface="HiraMaruPro-W4"/>
                <a:cs typeface="HiraMaruPro-W4"/>
                <a:sym typeface="HiraMaruPro-W4"/>
              </a:rPr>
              <a:t>各ピクセルが</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自分が入っているマスの</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真ん中の座標として振る舞えば</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実現</a:t>
            </a:r>
            <a:endParaRPr sz="2200">
              <a:latin typeface="HiraMaruPro-W4"/>
              <a:ea typeface="HiraMaruPro-W4"/>
              <a:cs typeface="HiraMaruPro-W4"/>
              <a:sym typeface="HiraMaruPro-W4"/>
            </a:endParaRPr>
          </a:p>
          <a:p>
            <a:pPr indent="0" lvl="0" marL="0" rtl="0" algn="l">
              <a:spcBef>
                <a:spcPts val="0"/>
              </a:spcBef>
              <a:spcAft>
                <a:spcPts val="0"/>
              </a:spcAft>
              <a:buNone/>
            </a:pPr>
            <a:r>
              <a:t/>
            </a:r>
            <a:endParaRPr sz="1400">
              <a:solidFill>
                <a:srgbClr val="F92671"/>
              </a:solidFill>
              <a:latin typeface="Verdana"/>
              <a:ea typeface="Verdana"/>
              <a:cs typeface="Verdana"/>
              <a:sym typeface="Verdana"/>
            </a:endParaRPr>
          </a:p>
          <a:p>
            <a:pPr indent="0" lvl="0" marL="0" rtl="0" algn="l">
              <a:spcBef>
                <a:spcPts val="0"/>
              </a:spcBef>
              <a:spcAft>
                <a:spcPts val="0"/>
              </a:spcAft>
              <a:buNone/>
            </a:pPr>
            <a:r>
              <a:rPr lang="ja">
                <a:solidFill>
                  <a:srgbClr val="F92671"/>
                </a:solidFill>
                <a:latin typeface="Verdana"/>
                <a:ea typeface="Verdana"/>
                <a:cs typeface="Verdana"/>
                <a:sym typeface="Verdana"/>
              </a:rPr>
              <a:t>float</a:t>
            </a:r>
            <a:r>
              <a:rPr lang="ja">
                <a:solidFill>
                  <a:srgbClr val="F7F7F2"/>
                </a:solidFill>
                <a:latin typeface="Verdana"/>
                <a:ea typeface="Verdana"/>
                <a:cs typeface="Verdana"/>
                <a:sym typeface="Verdana"/>
              </a:rPr>
              <a:t> n = </a:t>
            </a:r>
            <a:r>
              <a:rPr lang="ja">
                <a:solidFill>
                  <a:srgbClr val="AE81FF"/>
                </a:solidFill>
                <a:latin typeface="Verdana"/>
                <a:ea typeface="Verdana"/>
                <a:cs typeface="Verdana"/>
                <a:sym typeface="Verdana"/>
              </a:rPr>
              <a:t>10</a:t>
            </a:r>
            <a:r>
              <a:rPr lang="ja">
                <a:solidFill>
                  <a:srgbClr val="F7F7F2"/>
                </a:solidFill>
                <a:latin typeface="Verdana"/>
                <a:ea typeface="Verdana"/>
                <a:cs typeface="Verdana"/>
                <a:sym typeface="Verdana"/>
              </a:rPr>
              <a:t>;</a:t>
            </a:r>
            <a:endParaRPr>
              <a:solidFill>
                <a:srgbClr val="F7F7F2"/>
              </a:solidFill>
              <a:latin typeface="Verdana"/>
              <a:ea typeface="Verdana"/>
              <a:cs typeface="Verdana"/>
              <a:sym typeface="Verdana"/>
            </a:endParaRPr>
          </a:p>
          <a:p>
            <a:pPr indent="0" lvl="0" marL="0" rtl="0" algn="l">
              <a:spcBef>
                <a:spcPts val="0"/>
              </a:spcBef>
              <a:spcAft>
                <a:spcPts val="0"/>
              </a:spcAft>
              <a:buNone/>
            </a:pPr>
            <a:r>
              <a:rPr lang="ja">
                <a:solidFill>
                  <a:srgbClr val="F92671"/>
                </a:solidFill>
                <a:latin typeface="Verdana"/>
                <a:ea typeface="Verdana"/>
                <a:cs typeface="Verdana"/>
                <a:sym typeface="Verdana"/>
              </a:rPr>
              <a:t>float2</a:t>
            </a:r>
            <a:r>
              <a:rPr lang="ja">
                <a:solidFill>
                  <a:srgbClr val="F7F7F2"/>
                </a:solidFill>
                <a:latin typeface="Verdana"/>
                <a:ea typeface="Verdana"/>
                <a:cs typeface="Verdana"/>
                <a:sym typeface="Verdana"/>
              </a:rPr>
              <a:t> st = (</a:t>
            </a:r>
            <a:r>
              <a:rPr lang="ja">
                <a:solidFill>
                  <a:srgbClr val="F92671"/>
                </a:solidFill>
                <a:latin typeface="Verdana"/>
                <a:ea typeface="Verdana"/>
                <a:cs typeface="Verdana"/>
                <a:sym typeface="Verdana"/>
              </a:rPr>
              <a:t>floor</a:t>
            </a:r>
            <a:r>
              <a:rPr lang="ja">
                <a:solidFill>
                  <a:srgbClr val="F7F7F2"/>
                </a:solidFill>
                <a:latin typeface="Verdana"/>
                <a:ea typeface="Verdana"/>
                <a:cs typeface="Verdana"/>
                <a:sym typeface="Verdana"/>
              </a:rPr>
              <a:t>(i.uv * n) + </a:t>
            </a:r>
            <a:r>
              <a:rPr lang="ja">
                <a:solidFill>
                  <a:srgbClr val="AE81FF"/>
                </a:solidFill>
                <a:latin typeface="Verdana"/>
                <a:ea typeface="Verdana"/>
                <a:cs typeface="Verdana"/>
                <a:sym typeface="Verdana"/>
              </a:rPr>
              <a:t>0.5</a:t>
            </a:r>
            <a:r>
              <a:rPr lang="ja">
                <a:solidFill>
                  <a:srgbClr val="F7F7F2"/>
                </a:solidFill>
                <a:latin typeface="Verdana"/>
                <a:ea typeface="Verdana"/>
                <a:cs typeface="Verdana"/>
                <a:sym typeface="Verdana"/>
              </a:rPr>
              <a:t>) / n;</a:t>
            </a:r>
            <a:endParaRPr>
              <a:latin typeface="Verdana"/>
              <a:ea typeface="Verdana"/>
              <a:cs typeface="Verdana"/>
              <a:sym typeface="Verdana"/>
            </a:endParaRPr>
          </a:p>
        </p:txBody>
      </p:sp>
      <p:pic>
        <p:nvPicPr>
          <p:cNvPr id="877" name="Google Shape;877;p121"/>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878" name="Google Shape;878;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はじめに</a:t>
            </a:r>
            <a:endParaRPr>
              <a:latin typeface="HiraMaruPro-W4"/>
              <a:ea typeface="HiraMaruPro-W4"/>
              <a:cs typeface="HiraMaruPro-W4"/>
              <a:sym typeface="HiraMaruPro-W4"/>
            </a:endParaRPr>
          </a:p>
        </p:txBody>
      </p:sp>
      <p:pic>
        <p:nvPicPr>
          <p:cNvPr id="119" name="Google Shape;119;p23"/>
          <p:cNvPicPr preferRelativeResize="0"/>
          <p:nvPr/>
        </p:nvPicPr>
        <p:blipFill>
          <a:blip r:embed="rId3">
            <a:alphaModFix/>
          </a:blip>
          <a:stretch>
            <a:fillRect/>
          </a:stretch>
        </p:blipFill>
        <p:spPr>
          <a:xfrm>
            <a:off x="2535347" y="535103"/>
            <a:ext cx="4073299" cy="4073299"/>
          </a:xfrm>
          <a:prstGeom prst="rect">
            <a:avLst/>
          </a:prstGeom>
          <a:noFill/>
          <a:ln>
            <a:noFill/>
          </a:ln>
        </p:spPr>
      </p:pic>
      <p:sp>
        <p:nvSpPr>
          <p:cNvPr id="120" name="Google Shape;120;p23"/>
          <p:cNvSpPr txBox="1"/>
          <p:nvPr>
            <p:ph idx="1" type="body"/>
          </p:nvPr>
        </p:nvSpPr>
        <p:spPr>
          <a:xfrm>
            <a:off x="5461375" y="1572850"/>
            <a:ext cx="2086800" cy="61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ja" sz="3000">
                <a:solidFill>
                  <a:srgbClr val="FFFF00"/>
                </a:solidFill>
                <a:latin typeface="HiraMaruPro-W4"/>
                <a:ea typeface="HiraMaruPro-W4"/>
                <a:cs typeface="HiraMaruPro-W4"/>
                <a:sym typeface="HiraMaruPro-W4"/>
              </a:rPr>
              <a:t>← 明るい</a:t>
            </a:r>
            <a:endParaRPr b="1" sz="3000">
              <a:solidFill>
                <a:srgbClr val="FFFF00"/>
              </a:solidFill>
              <a:latin typeface="HiraMaruPro-W4"/>
              <a:ea typeface="HiraMaruPro-W4"/>
              <a:cs typeface="HiraMaruPro-W4"/>
              <a:sym typeface="HiraMaruPro-W4"/>
            </a:endParaRPr>
          </a:p>
        </p:txBody>
      </p:sp>
      <p:sp>
        <p:nvSpPr>
          <p:cNvPr id="121" name="Google Shape;121;p23"/>
          <p:cNvSpPr txBox="1"/>
          <p:nvPr>
            <p:ph idx="1" type="body"/>
          </p:nvPr>
        </p:nvSpPr>
        <p:spPr>
          <a:xfrm>
            <a:off x="2014075" y="2689650"/>
            <a:ext cx="1703700" cy="61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ja" sz="3000">
                <a:solidFill>
                  <a:srgbClr val="FFFF00"/>
                </a:solidFill>
                <a:latin typeface="HiraMaruPro-W4"/>
                <a:ea typeface="HiraMaruPro-W4"/>
                <a:cs typeface="HiraMaruPro-W4"/>
                <a:sym typeface="HiraMaruPro-W4"/>
              </a:rPr>
              <a:t>暗い →</a:t>
            </a:r>
            <a:endParaRPr b="1" sz="3000">
              <a:solidFill>
                <a:srgbClr val="FFFF00"/>
              </a:solidFill>
              <a:latin typeface="HiraMaruPro-W4"/>
              <a:ea typeface="HiraMaruPro-W4"/>
              <a:cs typeface="HiraMaruPro-W4"/>
              <a:sym typeface="HiraMaruPro-W4"/>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22"/>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200">
                <a:latin typeface="HiraMaruPro-W4"/>
                <a:ea typeface="HiraMaruPro-W4"/>
                <a:cs typeface="HiraMaruPro-W4"/>
                <a:sym typeface="HiraMaruPro-W4"/>
              </a:rPr>
              <a:t>各ピクセルが</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自分が入っているマスの</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真ん中の座標として振る舞えば</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実現</a:t>
            </a:r>
            <a:endParaRPr sz="2400">
              <a:latin typeface="HiraMaruPro-W4"/>
              <a:ea typeface="HiraMaruPro-W4"/>
              <a:cs typeface="HiraMaruPro-W4"/>
              <a:sym typeface="HiraMaruPro-W4"/>
            </a:endParaRPr>
          </a:p>
          <a:p>
            <a:pPr indent="0" lvl="0" marL="0" rtl="0" algn="l">
              <a:spcBef>
                <a:spcPts val="0"/>
              </a:spcBef>
              <a:spcAft>
                <a:spcPts val="0"/>
              </a:spcAft>
              <a:buNone/>
            </a:pPr>
            <a:r>
              <a:t/>
            </a:r>
            <a:endParaRPr sz="1400">
              <a:solidFill>
                <a:srgbClr val="F92671"/>
              </a:solidFill>
              <a:latin typeface="Verdana"/>
              <a:ea typeface="Verdana"/>
              <a:cs typeface="Verdana"/>
              <a:sym typeface="Verdana"/>
            </a:endParaRPr>
          </a:p>
          <a:p>
            <a:pPr indent="0" lvl="0" marL="0" rtl="0" algn="l">
              <a:spcBef>
                <a:spcPts val="0"/>
              </a:spcBef>
              <a:spcAft>
                <a:spcPts val="0"/>
              </a:spcAft>
              <a:buNone/>
            </a:pPr>
            <a:r>
              <a:rPr lang="ja">
                <a:solidFill>
                  <a:srgbClr val="F92671"/>
                </a:solidFill>
                <a:latin typeface="Verdana"/>
                <a:ea typeface="Verdana"/>
                <a:cs typeface="Verdana"/>
                <a:sym typeface="Verdana"/>
              </a:rPr>
              <a:t>float</a:t>
            </a:r>
            <a:r>
              <a:rPr lang="ja">
                <a:solidFill>
                  <a:srgbClr val="F7F7F2"/>
                </a:solidFill>
                <a:latin typeface="Verdana"/>
                <a:ea typeface="Verdana"/>
                <a:cs typeface="Verdana"/>
                <a:sym typeface="Verdana"/>
              </a:rPr>
              <a:t> n = </a:t>
            </a:r>
            <a:r>
              <a:rPr lang="ja">
                <a:solidFill>
                  <a:srgbClr val="AE81FF"/>
                </a:solidFill>
                <a:latin typeface="Verdana"/>
                <a:ea typeface="Verdana"/>
                <a:cs typeface="Verdana"/>
                <a:sym typeface="Verdana"/>
              </a:rPr>
              <a:t>10</a:t>
            </a:r>
            <a:r>
              <a:rPr lang="ja">
                <a:solidFill>
                  <a:srgbClr val="F7F7F2"/>
                </a:solidFill>
                <a:latin typeface="Verdana"/>
                <a:ea typeface="Verdana"/>
                <a:cs typeface="Verdana"/>
                <a:sym typeface="Verdana"/>
              </a:rPr>
              <a:t>;</a:t>
            </a:r>
            <a:endParaRPr>
              <a:solidFill>
                <a:srgbClr val="F7F7F2"/>
              </a:solidFill>
              <a:latin typeface="Verdana"/>
              <a:ea typeface="Verdana"/>
              <a:cs typeface="Verdana"/>
              <a:sym typeface="Verdana"/>
            </a:endParaRPr>
          </a:p>
          <a:p>
            <a:pPr indent="0" lvl="0" marL="0" rtl="0" algn="l">
              <a:spcBef>
                <a:spcPts val="0"/>
              </a:spcBef>
              <a:spcAft>
                <a:spcPts val="0"/>
              </a:spcAft>
              <a:buNone/>
            </a:pPr>
            <a:r>
              <a:rPr lang="ja">
                <a:solidFill>
                  <a:srgbClr val="F92671"/>
                </a:solidFill>
                <a:latin typeface="Verdana"/>
                <a:ea typeface="Verdana"/>
                <a:cs typeface="Verdana"/>
                <a:sym typeface="Verdana"/>
              </a:rPr>
              <a:t>float2</a:t>
            </a:r>
            <a:r>
              <a:rPr lang="ja">
                <a:solidFill>
                  <a:srgbClr val="F7F7F2"/>
                </a:solidFill>
                <a:latin typeface="Verdana"/>
                <a:ea typeface="Verdana"/>
                <a:cs typeface="Verdana"/>
                <a:sym typeface="Verdana"/>
              </a:rPr>
              <a:t> st = (</a:t>
            </a:r>
            <a:r>
              <a:rPr lang="ja">
                <a:solidFill>
                  <a:srgbClr val="F92671"/>
                </a:solidFill>
                <a:highlight>
                  <a:srgbClr val="0000FF"/>
                </a:highlight>
                <a:latin typeface="Verdana"/>
                <a:ea typeface="Verdana"/>
                <a:cs typeface="Verdana"/>
                <a:sym typeface="Verdana"/>
              </a:rPr>
              <a:t>floor</a:t>
            </a:r>
            <a:r>
              <a:rPr lang="ja">
                <a:solidFill>
                  <a:srgbClr val="F7F7F2"/>
                </a:solidFill>
                <a:highlight>
                  <a:srgbClr val="0000FF"/>
                </a:highlight>
                <a:latin typeface="Verdana"/>
                <a:ea typeface="Verdana"/>
                <a:cs typeface="Verdana"/>
                <a:sym typeface="Verdana"/>
              </a:rPr>
              <a:t>(i.uv * n) + </a:t>
            </a:r>
            <a:r>
              <a:rPr lang="ja">
                <a:solidFill>
                  <a:srgbClr val="AE81FF"/>
                </a:solidFill>
                <a:highlight>
                  <a:srgbClr val="0000FF"/>
                </a:highlight>
                <a:latin typeface="Verdana"/>
                <a:ea typeface="Verdana"/>
                <a:cs typeface="Verdana"/>
                <a:sym typeface="Verdana"/>
              </a:rPr>
              <a:t>0.5</a:t>
            </a:r>
            <a:r>
              <a:rPr lang="ja">
                <a:solidFill>
                  <a:srgbClr val="F7F7F2"/>
                </a:solidFill>
                <a:latin typeface="Verdana"/>
                <a:ea typeface="Verdana"/>
                <a:cs typeface="Verdana"/>
                <a:sym typeface="Verdana"/>
              </a:rPr>
              <a:t>) / n;</a:t>
            </a:r>
            <a:endParaRPr>
              <a:latin typeface="Verdana"/>
              <a:ea typeface="Verdana"/>
              <a:cs typeface="Verdana"/>
              <a:sym typeface="Verdana"/>
            </a:endParaRPr>
          </a:p>
        </p:txBody>
      </p:sp>
      <p:pic>
        <p:nvPicPr>
          <p:cNvPr id="884" name="Google Shape;884;p122"/>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885" name="Google Shape;885;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23"/>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200">
                <a:latin typeface="HiraMaruPro-W4"/>
                <a:ea typeface="HiraMaruPro-W4"/>
                <a:cs typeface="HiraMaruPro-W4"/>
                <a:sym typeface="HiraMaruPro-W4"/>
              </a:rPr>
              <a:t>各ピクセルが</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自分が入っているマスの</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真ん中の座標として振る舞えば</a:t>
            </a:r>
            <a:endParaRPr sz="2200">
              <a:latin typeface="HiraMaruPro-W4"/>
              <a:ea typeface="HiraMaruPro-W4"/>
              <a:cs typeface="HiraMaruPro-W4"/>
              <a:sym typeface="HiraMaruPro-W4"/>
            </a:endParaRPr>
          </a:p>
          <a:p>
            <a:pPr indent="0" lvl="0" marL="0" rtl="0" algn="l">
              <a:spcBef>
                <a:spcPts val="0"/>
              </a:spcBef>
              <a:spcAft>
                <a:spcPts val="0"/>
              </a:spcAft>
              <a:buNone/>
            </a:pPr>
            <a:r>
              <a:rPr lang="ja" sz="2200">
                <a:latin typeface="HiraMaruPro-W4"/>
                <a:ea typeface="HiraMaruPro-W4"/>
                <a:cs typeface="HiraMaruPro-W4"/>
                <a:sym typeface="HiraMaruPro-W4"/>
              </a:rPr>
              <a:t>実現</a:t>
            </a:r>
            <a:endParaRPr sz="2400">
              <a:latin typeface="HiraMaruPro-W4"/>
              <a:ea typeface="HiraMaruPro-W4"/>
              <a:cs typeface="HiraMaruPro-W4"/>
              <a:sym typeface="HiraMaruPro-W4"/>
            </a:endParaRPr>
          </a:p>
          <a:p>
            <a:pPr indent="0" lvl="0" marL="0" rtl="0" algn="l">
              <a:spcBef>
                <a:spcPts val="0"/>
              </a:spcBef>
              <a:spcAft>
                <a:spcPts val="0"/>
              </a:spcAft>
              <a:buNone/>
            </a:pPr>
            <a:r>
              <a:t/>
            </a:r>
            <a:endParaRPr sz="1400">
              <a:solidFill>
                <a:srgbClr val="F92671"/>
              </a:solidFill>
              <a:latin typeface="Verdana"/>
              <a:ea typeface="Verdana"/>
              <a:cs typeface="Verdana"/>
              <a:sym typeface="Verdana"/>
            </a:endParaRPr>
          </a:p>
          <a:p>
            <a:pPr indent="0" lvl="0" marL="0" rtl="0" algn="l">
              <a:spcBef>
                <a:spcPts val="0"/>
              </a:spcBef>
              <a:spcAft>
                <a:spcPts val="0"/>
              </a:spcAft>
              <a:buNone/>
            </a:pPr>
            <a:r>
              <a:rPr lang="ja">
                <a:solidFill>
                  <a:srgbClr val="F92671"/>
                </a:solidFill>
                <a:latin typeface="Verdana"/>
                <a:ea typeface="Verdana"/>
                <a:cs typeface="Verdana"/>
                <a:sym typeface="Verdana"/>
              </a:rPr>
              <a:t>float</a:t>
            </a:r>
            <a:r>
              <a:rPr lang="ja">
                <a:solidFill>
                  <a:srgbClr val="F7F7F2"/>
                </a:solidFill>
                <a:latin typeface="Verdana"/>
                <a:ea typeface="Verdana"/>
                <a:cs typeface="Verdana"/>
                <a:sym typeface="Verdana"/>
              </a:rPr>
              <a:t> n = </a:t>
            </a:r>
            <a:r>
              <a:rPr lang="ja">
                <a:solidFill>
                  <a:srgbClr val="AE81FF"/>
                </a:solidFill>
                <a:latin typeface="Verdana"/>
                <a:ea typeface="Verdana"/>
                <a:cs typeface="Verdana"/>
                <a:sym typeface="Verdana"/>
              </a:rPr>
              <a:t>10</a:t>
            </a:r>
            <a:r>
              <a:rPr lang="ja">
                <a:solidFill>
                  <a:srgbClr val="F7F7F2"/>
                </a:solidFill>
                <a:latin typeface="Verdana"/>
                <a:ea typeface="Verdana"/>
                <a:cs typeface="Verdana"/>
                <a:sym typeface="Verdana"/>
              </a:rPr>
              <a:t>;</a:t>
            </a:r>
            <a:endParaRPr>
              <a:solidFill>
                <a:srgbClr val="F7F7F2"/>
              </a:solidFill>
              <a:latin typeface="Verdana"/>
              <a:ea typeface="Verdana"/>
              <a:cs typeface="Verdana"/>
              <a:sym typeface="Verdana"/>
            </a:endParaRPr>
          </a:p>
          <a:p>
            <a:pPr indent="0" lvl="0" marL="0" rtl="0" algn="l">
              <a:spcBef>
                <a:spcPts val="0"/>
              </a:spcBef>
              <a:spcAft>
                <a:spcPts val="0"/>
              </a:spcAft>
              <a:buNone/>
            </a:pPr>
            <a:r>
              <a:rPr lang="ja">
                <a:solidFill>
                  <a:srgbClr val="F92671"/>
                </a:solidFill>
                <a:latin typeface="Verdana"/>
                <a:ea typeface="Verdana"/>
                <a:cs typeface="Verdana"/>
                <a:sym typeface="Verdana"/>
              </a:rPr>
              <a:t>float2</a:t>
            </a:r>
            <a:r>
              <a:rPr lang="ja">
                <a:solidFill>
                  <a:srgbClr val="F7F7F2"/>
                </a:solidFill>
                <a:latin typeface="Verdana"/>
                <a:ea typeface="Verdana"/>
                <a:cs typeface="Verdana"/>
                <a:sym typeface="Verdana"/>
              </a:rPr>
              <a:t> st = </a:t>
            </a:r>
            <a:r>
              <a:rPr lang="ja">
                <a:solidFill>
                  <a:srgbClr val="F7F7F2"/>
                </a:solidFill>
                <a:highlight>
                  <a:srgbClr val="0000FF"/>
                </a:highlight>
                <a:latin typeface="Verdana"/>
                <a:ea typeface="Verdana"/>
                <a:cs typeface="Verdana"/>
                <a:sym typeface="Verdana"/>
              </a:rPr>
              <a:t>(</a:t>
            </a:r>
            <a:r>
              <a:rPr lang="ja">
                <a:solidFill>
                  <a:srgbClr val="F92671"/>
                </a:solidFill>
                <a:latin typeface="Verdana"/>
                <a:ea typeface="Verdana"/>
                <a:cs typeface="Verdana"/>
                <a:sym typeface="Verdana"/>
              </a:rPr>
              <a:t>floor</a:t>
            </a:r>
            <a:r>
              <a:rPr lang="ja">
                <a:solidFill>
                  <a:srgbClr val="F7F7F2"/>
                </a:solidFill>
                <a:latin typeface="Verdana"/>
                <a:ea typeface="Verdana"/>
                <a:cs typeface="Verdana"/>
                <a:sym typeface="Verdana"/>
              </a:rPr>
              <a:t>(i.uv * n) + </a:t>
            </a:r>
            <a:r>
              <a:rPr lang="ja">
                <a:solidFill>
                  <a:srgbClr val="AE81FF"/>
                </a:solidFill>
                <a:latin typeface="Verdana"/>
                <a:ea typeface="Verdana"/>
                <a:cs typeface="Verdana"/>
                <a:sym typeface="Verdana"/>
              </a:rPr>
              <a:t>0.5</a:t>
            </a:r>
            <a:r>
              <a:rPr lang="ja">
                <a:solidFill>
                  <a:srgbClr val="F7F7F2"/>
                </a:solidFill>
                <a:highlight>
                  <a:srgbClr val="0000FF"/>
                </a:highlight>
                <a:latin typeface="Verdana"/>
                <a:ea typeface="Verdana"/>
                <a:cs typeface="Verdana"/>
                <a:sym typeface="Verdana"/>
              </a:rPr>
              <a:t>) / n;</a:t>
            </a:r>
            <a:endParaRPr>
              <a:highlight>
                <a:srgbClr val="0000FF"/>
              </a:highlight>
              <a:latin typeface="Verdana"/>
              <a:ea typeface="Verdana"/>
              <a:cs typeface="Verdana"/>
              <a:sym typeface="Verdana"/>
            </a:endParaRPr>
          </a:p>
        </p:txBody>
      </p:sp>
      <p:sp>
        <p:nvSpPr>
          <p:cNvPr id="891" name="Google Shape;891;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pic>
        <p:nvPicPr>
          <p:cNvPr id="892" name="Google Shape;892;p123"/>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24"/>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wave(</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sin</a:t>
            </a:r>
            <a:r>
              <a:rPr lang="ja" sz="1400">
                <a:solidFill>
                  <a:srgbClr val="F7F7F2"/>
                </a:solidFill>
                <a:latin typeface="Verdana"/>
                <a:ea typeface="Verdana"/>
                <a:cs typeface="Verdana"/>
                <a:sym typeface="Verdana"/>
              </a:rPr>
              <a:t>(d * </a:t>
            </a:r>
            <a:r>
              <a:rPr lang="ja" sz="1400">
                <a:solidFill>
                  <a:srgbClr val="AE81FF"/>
                </a:solidFill>
                <a:latin typeface="Verdana"/>
                <a:ea typeface="Verdana"/>
                <a:cs typeface="Verdana"/>
                <a:sym typeface="Verdana"/>
              </a:rPr>
              <a:t>3</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_Time</a:t>
            </a:r>
            <a:r>
              <a:rPr lang="ja" sz="1400">
                <a:solidFill>
                  <a:srgbClr val="F7F7F2"/>
                </a:solidFill>
                <a:latin typeface="Verdana"/>
                <a:ea typeface="Verdana"/>
                <a:cs typeface="Verdana"/>
                <a:sym typeface="Verdana"/>
              </a:rPr>
              <a:t>.y * </a:t>
            </a:r>
            <a:r>
              <a:rPr lang="ja" sz="1400">
                <a:solidFill>
                  <a:srgbClr val="AE81FF"/>
                </a:solidFill>
                <a:latin typeface="Verdana"/>
                <a:ea typeface="Verdana"/>
                <a:cs typeface="Verdana"/>
                <a:sym typeface="Verdana"/>
              </a:rPr>
              <a:t>3</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wave(i.uv);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898" name="Google Shape;898;p124"/>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899" name="Google Shape;899;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25"/>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wave(</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a:t>
            </a:r>
            <a:r>
              <a:rPr lang="ja" sz="1400">
                <a:solidFill>
                  <a:srgbClr val="F7F7F2"/>
                </a:solidFill>
                <a:highlight>
                  <a:srgbClr val="0000FF"/>
                </a:highlight>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n</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st = (</a:t>
            </a:r>
            <a:r>
              <a:rPr lang="ja" sz="1400">
                <a:solidFill>
                  <a:srgbClr val="F92671"/>
                </a:solidFill>
                <a:highlight>
                  <a:srgbClr val="0000FF"/>
                </a:highlight>
                <a:latin typeface="Verdana"/>
                <a:ea typeface="Verdana"/>
                <a:cs typeface="Verdana"/>
                <a:sym typeface="Verdana"/>
              </a:rPr>
              <a:t>floor</a:t>
            </a:r>
            <a:r>
              <a:rPr lang="ja" sz="1400">
                <a:solidFill>
                  <a:srgbClr val="F7F7F2"/>
                </a:solidFill>
                <a:highlight>
                  <a:srgbClr val="0000FF"/>
                </a:highlight>
                <a:latin typeface="Verdana"/>
                <a:ea typeface="Verdana"/>
                <a:cs typeface="Verdana"/>
                <a:sym typeface="Verdana"/>
              </a:rPr>
              <a:t>(st * n) + </a:t>
            </a:r>
            <a:r>
              <a:rPr lang="ja" sz="1400">
                <a:solidFill>
                  <a:srgbClr val="AE81FF"/>
                </a:solidFill>
                <a:highlight>
                  <a:srgbClr val="0000FF"/>
                </a:highlight>
                <a:latin typeface="Verdana"/>
                <a:ea typeface="Verdana"/>
                <a:cs typeface="Verdana"/>
                <a:sym typeface="Verdana"/>
              </a:rPr>
              <a:t>0.5</a:t>
            </a:r>
            <a:r>
              <a:rPr lang="ja" sz="1400">
                <a:solidFill>
                  <a:srgbClr val="F7F7F2"/>
                </a:solidFill>
                <a:highlight>
                  <a:srgbClr val="0000FF"/>
                </a:highlight>
                <a:latin typeface="Verdana"/>
                <a:ea typeface="Verdana"/>
                <a:cs typeface="Verdana"/>
                <a:sym typeface="Verdana"/>
              </a:rPr>
              <a:t>) / n;</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sin</a:t>
            </a:r>
            <a:r>
              <a:rPr lang="ja" sz="1400">
                <a:solidFill>
                  <a:srgbClr val="F7F7F2"/>
                </a:solidFill>
                <a:latin typeface="Verdana"/>
                <a:ea typeface="Verdana"/>
                <a:cs typeface="Verdana"/>
                <a:sym typeface="Verdana"/>
              </a:rPr>
              <a:t>(d * </a:t>
            </a:r>
            <a:r>
              <a:rPr lang="ja" sz="1400">
                <a:solidFill>
                  <a:srgbClr val="AE81FF"/>
                </a:solidFill>
                <a:latin typeface="Verdana"/>
                <a:ea typeface="Verdana"/>
                <a:cs typeface="Verdana"/>
                <a:sym typeface="Verdana"/>
              </a:rPr>
              <a:t>3</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_Time</a:t>
            </a:r>
            <a:r>
              <a:rPr lang="ja" sz="1400">
                <a:solidFill>
                  <a:srgbClr val="F7F7F2"/>
                </a:solidFill>
                <a:latin typeface="Verdana"/>
                <a:ea typeface="Verdana"/>
                <a:cs typeface="Verdana"/>
                <a:sym typeface="Verdana"/>
              </a:rPr>
              <a:t>.y * </a:t>
            </a:r>
            <a:r>
              <a:rPr lang="ja" sz="1400">
                <a:solidFill>
                  <a:srgbClr val="AE81FF"/>
                </a:solidFill>
                <a:latin typeface="Verdana"/>
                <a:ea typeface="Verdana"/>
                <a:cs typeface="Verdana"/>
                <a:sym typeface="Verdana"/>
              </a:rPr>
              <a:t>3</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n = </a:t>
            </a:r>
            <a:r>
              <a:rPr lang="ja" sz="1400">
                <a:solidFill>
                  <a:srgbClr val="AE81FF"/>
                </a:solidFill>
                <a:highlight>
                  <a:srgbClr val="0000FF"/>
                </a:highlight>
                <a:latin typeface="Verdana"/>
                <a:ea typeface="Verdana"/>
                <a:cs typeface="Verdana"/>
                <a:sym typeface="Verdana"/>
              </a:rPr>
              <a:t>10</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wave(i.uv</a:t>
            </a:r>
            <a:r>
              <a:rPr lang="ja" sz="1400">
                <a:solidFill>
                  <a:srgbClr val="F7F7F2"/>
                </a:solidFill>
                <a:highlight>
                  <a:srgbClr val="0000FF"/>
                </a:highlight>
                <a:latin typeface="Verdana"/>
                <a:ea typeface="Verdana"/>
                <a:cs typeface="Verdana"/>
                <a:sym typeface="Verdana"/>
              </a:rPr>
              <a:t>, n</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905" name="Google Shape;905;p125"/>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906" name="Google Shape;906;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26"/>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wave(</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floor</a:t>
            </a:r>
            <a:r>
              <a:rPr lang="ja" sz="1400">
                <a:solidFill>
                  <a:srgbClr val="F7F7F2"/>
                </a:solidFill>
                <a:latin typeface="Verdana"/>
                <a:ea typeface="Verdana"/>
                <a:cs typeface="Verdana"/>
                <a:sym typeface="Verdana"/>
              </a:rPr>
              <a:t>(st * n)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sin</a:t>
            </a:r>
            <a:r>
              <a:rPr lang="ja" sz="1400">
                <a:solidFill>
                  <a:srgbClr val="F7F7F2"/>
                </a:solidFill>
                <a:latin typeface="Verdana"/>
                <a:ea typeface="Verdana"/>
                <a:cs typeface="Verdana"/>
                <a:sym typeface="Verdana"/>
              </a:rPr>
              <a:t>(d * </a:t>
            </a:r>
            <a:r>
              <a:rPr lang="ja" sz="1400">
                <a:solidFill>
                  <a:srgbClr val="AE81FF"/>
                </a:solidFill>
                <a:latin typeface="Verdana"/>
                <a:ea typeface="Verdana"/>
                <a:cs typeface="Verdana"/>
                <a:sym typeface="Verdana"/>
              </a:rPr>
              <a:t>3</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_Time</a:t>
            </a:r>
            <a:r>
              <a:rPr lang="ja" sz="1400">
                <a:solidFill>
                  <a:srgbClr val="F7F7F2"/>
                </a:solidFill>
                <a:latin typeface="Verdana"/>
                <a:ea typeface="Verdana"/>
                <a:cs typeface="Verdana"/>
                <a:sym typeface="Verdana"/>
              </a:rPr>
              <a:t>.y * </a:t>
            </a:r>
            <a:r>
              <a:rPr lang="ja" sz="1400">
                <a:solidFill>
                  <a:srgbClr val="AE81FF"/>
                </a:solidFill>
                <a:latin typeface="Verdana"/>
                <a:ea typeface="Verdana"/>
                <a:cs typeface="Verdana"/>
                <a:sym typeface="Verdana"/>
              </a:rPr>
              <a:t>3</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a:p>
            <a:pPr indent="0" lvl="0" marL="0" rtl="0" algn="l">
              <a:spcBef>
                <a:spcPts val="0"/>
              </a:spcBef>
              <a:spcAft>
                <a:spcPts val="0"/>
              </a:spcAft>
              <a:buNone/>
            </a:pPr>
            <a:r>
              <a:t/>
            </a:r>
            <a:endParaRPr sz="1400">
              <a:solidFill>
                <a:srgbClr val="F92671"/>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 = </a:t>
            </a:r>
            <a:r>
              <a:rPr lang="ja" sz="1400">
                <a:solidFill>
                  <a:srgbClr val="AE81FF"/>
                </a:solidFill>
                <a:latin typeface="Verdana"/>
                <a:ea typeface="Verdana"/>
                <a:cs typeface="Verdana"/>
                <a:sym typeface="Verdana"/>
              </a:rPr>
              <a:t>10</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size = wave(i.uv, n);</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box(st, </a:t>
            </a:r>
            <a:r>
              <a:rPr lang="ja" sz="1400">
                <a:solidFill>
                  <a:srgbClr val="F7F7F2"/>
                </a:solidFill>
                <a:highlight>
                  <a:srgbClr val="0000FF"/>
                </a:highlight>
                <a:latin typeface="Verdana"/>
                <a:ea typeface="Verdana"/>
                <a:cs typeface="Verdana"/>
                <a:sym typeface="Verdana"/>
              </a:rPr>
              <a:t>size</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912" name="Google Shape;912;p126"/>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913" name="Google Shape;913;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127"/>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box_wave(</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uv,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n)</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st = </a:t>
            </a:r>
            <a:r>
              <a:rPr lang="ja" sz="1400">
                <a:solidFill>
                  <a:srgbClr val="F92671"/>
                </a:solidFill>
                <a:highlight>
                  <a:srgbClr val="0000FF"/>
                </a:highlight>
                <a:latin typeface="Verdana"/>
                <a:ea typeface="Verdana"/>
                <a:cs typeface="Verdana"/>
                <a:sym typeface="Verdana"/>
              </a:rPr>
              <a:t>frac</a:t>
            </a:r>
            <a:r>
              <a:rPr lang="ja" sz="1400">
                <a:solidFill>
                  <a:srgbClr val="F7F7F2"/>
                </a:solidFill>
                <a:highlight>
                  <a:srgbClr val="0000FF"/>
                </a:highlight>
                <a:latin typeface="Verdana"/>
                <a:ea typeface="Verdana"/>
                <a:cs typeface="Verdana"/>
                <a:sym typeface="Verdana"/>
              </a:rPr>
              <a:t>(uv * n);</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size = wave(uv, n);</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return</a:t>
            </a:r>
            <a:r>
              <a:rPr lang="ja" sz="1400">
                <a:solidFill>
                  <a:srgbClr val="F7F7F2"/>
                </a:solidFill>
                <a:highlight>
                  <a:srgbClr val="0000FF"/>
                </a:highlight>
                <a:latin typeface="Verdana"/>
                <a:ea typeface="Verdana"/>
                <a:cs typeface="Verdana"/>
                <a:sym typeface="Verdana"/>
              </a:rPr>
              <a:t> box(st, size);</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box_wave(i.uv, </a:t>
            </a:r>
            <a:r>
              <a:rPr lang="ja" sz="1400">
                <a:solidFill>
                  <a:srgbClr val="AE81FF"/>
                </a:solidFill>
                <a:highlight>
                  <a:srgbClr val="0000FF"/>
                </a:highlight>
                <a:latin typeface="Verdana"/>
                <a:ea typeface="Verdana"/>
                <a:cs typeface="Verdana"/>
                <a:sym typeface="Verdana"/>
              </a:rPr>
              <a:t>10</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919" name="Google Shape;919;p127"/>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920" name="Google Shape;920;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28"/>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box_wave(</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uv,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size = wave(uv,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box(st, size);</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a:t>
            </a:r>
            <a:r>
              <a:rPr lang="ja" sz="1400">
                <a:solidFill>
                  <a:srgbClr val="F7F7F2"/>
                </a:solidFill>
                <a:highlight>
                  <a:srgbClr val="0000FF"/>
                </a:highlight>
                <a:latin typeface="Verdana"/>
                <a:ea typeface="Verdana"/>
                <a:cs typeface="Verdana"/>
                <a:sym typeface="Verdana"/>
              </a:rPr>
              <a:t>box_wave(i.uv, </a:t>
            </a:r>
            <a:r>
              <a:rPr lang="ja" sz="1400">
                <a:solidFill>
                  <a:srgbClr val="AE81FF"/>
                </a:solidFill>
                <a:highlight>
                  <a:srgbClr val="0000FF"/>
                </a:highlight>
                <a:latin typeface="Verdana"/>
                <a:ea typeface="Verdana"/>
                <a:cs typeface="Verdana"/>
                <a:sym typeface="Verdana"/>
              </a:rPr>
              <a:t>9</a:t>
            </a:r>
            <a:r>
              <a:rPr lang="ja" sz="1400">
                <a:solidFill>
                  <a:srgbClr val="F7F7F2"/>
                </a:solidFill>
                <a:highlight>
                  <a:srgbClr val="0000FF"/>
                </a:highlight>
                <a:latin typeface="Verdana"/>
                <a:ea typeface="Verdana"/>
                <a:cs typeface="Verdana"/>
                <a:sym typeface="Verdana"/>
              </a:rPr>
              <a:t>)</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box_wave(i.uv, </a:t>
            </a:r>
            <a:r>
              <a:rPr lang="ja" sz="1400">
                <a:solidFill>
                  <a:srgbClr val="AE81FF"/>
                </a:solidFill>
                <a:highlight>
                  <a:srgbClr val="0000FF"/>
                </a:highlight>
                <a:latin typeface="Verdana"/>
                <a:ea typeface="Verdana"/>
                <a:cs typeface="Verdana"/>
                <a:sym typeface="Verdana"/>
              </a:rPr>
              <a:t>18</a:t>
            </a:r>
            <a:r>
              <a:rPr lang="ja" sz="1400">
                <a:solidFill>
                  <a:srgbClr val="F7F7F2"/>
                </a:solidFill>
                <a:highlight>
                  <a:srgbClr val="0000FF"/>
                </a:highlight>
                <a:latin typeface="Verdana"/>
                <a:ea typeface="Verdana"/>
                <a:cs typeface="Verdana"/>
                <a:sym typeface="Verdana"/>
              </a:rPr>
              <a:t>)</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box_wave(i.uv, </a:t>
            </a:r>
            <a:r>
              <a:rPr lang="ja" sz="1400">
                <a:solidFill>
                  <a:srgbClr val="AE81FF"/>
                </a:solidFill>
                <a:highlight>
                  <a:srgbClr val="0000FF"/>
                </a:highlight>
                <a:latin typeface="Verdana"/>
                <a:ea typeface="Verdana"/>
                <a:cs typeface="Verdana"/>
                <a:sym typeface="Verdana"/>
              </a:rPr>
              <a:t>36</a:t>
            </a:r>
            <a:r>
              <a:rPr lang="ja" sz="1400">
                <a:solidFill>
                  <a:srgbClr val="F7F7F2"/>
                </a:solidFill>
                <a:highlight>
                  <a:srgbClr val="0000FF"/>
                </a:highlight>
                <a:latin typeface="Verdana"/>
                <a:ea typeface="Verdana"/>
                <a:cs typeface="Verdana"/>
                <a:sym typeface="Verdana"/>
              </a:rPr>
              <a:t>)</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926" name="Google Shape;926;p128"/>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927" name="Google Shape;927;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129"/>
          <p:cNvSpPr txBox="1"/>
          <p:nvPr>
            <p:ph idx="1" type="body"/>
          </p:nvPr>
        </p:nvSpPr>
        <p:spPr>
          <a:xfrm>
            <a:off x="311700" y="0"/>
            <a:ext cx="8520600" cy="5143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ja" sz="4800">
                <a:solidFill>
                  <a:schemeClr val="dk1"/>
                </a:solidFill>
                <a:latin typeface="HiraMaruPro-W4"/>
                <a:ea typeface="HiraMaruPro-W4"/>
                <a:cs typeface="HiraMaruPro-W4"/>
                <a:sym typeface="HiraMaruPro-W4"/>
              </a:rPr>
              <a:t>擬似乱数</a:t>
            </a:r>
            <a:endParaRPr sz="4800">
              <a:latin typeface="HiraMaruPro-W4"/>
              <a:ea typeface="HiraMaruPro-W4"/>
              <a:cs typeface="HiraMaruPro-W4"/>
              <a:sym typeface="HiraMaruPro-W4"/>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擬似乱数</a:t>
            </a:r>
            <a:endParaRPr>
              <a:latin typeface="HiraMaruPro-W4"/>
              <a:ea typeface="HiraMaruPro-W4"/>
              <a:cs typeface="HiraMaruPro-W4"/>
              <a:sym typeface="HiraMaruPro-W4"/>
            </a:endParaRPr>
          </a:p>
        </p:txBody>
      </p:sp>
      <p:sp>
        <p:nvSpPr>
          <p:cNvPr id="938" name="Google Shape;938;p13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ja">
                <a:solidFill>
                  <a:srgbClr val="F92671"/>
                </a:solidFill>
                <a:latin typeface="Verdana"/>
                <a:ea typeface="Verdana"/>
                <a:cs typeface="Verdana"/>
                <a:sym typeface="Verdana"/>
              </a:rPr>
              <a:t>float</a:t>
            </a:r>
            <a:r>
              <a:rPr lang="ja">
                <a:solidFill>
                  <a:srgbClr val="F7F7F2"/>
                </a:solidFill>
                <a:latin typeface="Verdana"/>
                <a:ea typeface="Verdana"/>
                <a:cs typeface="Verdana"/>
                <a:sym typeface="Verdana"/>
              </a:rPr>
              <a:t> rand(</a:t>
            </a:r>
            <a:r>
              <a:rPr lang="ja">
                <a:solidFill>
                  <a:srgbClr val="F92671"/>
                </a:solidFill>
                <a:latin typeface="Verdana"/>
                <a:ea typeface="Verdana"/>
                <a:cs typeface="Verdana"/>
                <a:sym typeface="Verdana"/>
              </a:rPr>
              <a:t>float2</a:t>
            </a:r>
            <a:r>
              <a:rPr lang="ja">
                <a:solidFill>
                  <a:srgbClr val="F7F7F2"/>
                </a:solidFill>
                <a:latin typeface="Verdana"/>
                <a:ea typeface="Verdana"/>
                <a:cs typeface="Verdana"/>
                <a:sym typeface="Verdana"/>
              </a:rPr>
              <a:t> st)</a:t>
            </a:r>
            <a:endParaRPr>
              <a:solidFill>
                <a:srgbClr val="F7F7F2"/>
              </a:solidFill>
              <a:latin typeface="Verdana"/>
              <a:ea typeface="Verdana"/>
              <a:cs typeface="Verdana"/>
              <a:sym typeface="Verdana"/>
            </a:endParaRPr>
          </a:p>
          <a:p>
            <a:pPr indent="0" lvl="0" marL="0" rtl="0" algn="l">
              <a:spcBef>
                <a:spcPts val="0"/>
              </a:spcBef>
              <a:spcAft>
                <a:spcPts val="0"/>
              </a:spcAft>
              <a:buNone/>
            </a:pPr>
            <a:r>
              <a:rPr lang="ja">
                <a:solidFill>
                  <a:srgbClr val="F7F7F2"/>
                </a:solidFill>
                <a:latin typeface="Verdana"/>
                <a:ea typeface="Verdana"/>
                <a:cs typeface="Verdana"/>
                <a:sym typeface="Verdana"/>
              </a:rPr>
              <a:t>{</a:t>
            </a:r>
            <a:endParaRPr>
              <a:solidFill>
                <a:srgbClr val="F7F7F2"/>
              </a:solidFill>
              <a:latin typeface="Verdana"/>
              <a:ea typeface="Verdana"/>
              <a:cs typeface="Verdana"/>
              <a:sym typeface="Verdana"/>
            </a:endParaRPr>
          </a:p>
          <a:p>
            <a:pPr indent="0" lvl="0" marL="0" rtl="0" algn="l">
              <a:spcBef>
                <a:spcPts val="0"/>
              </a:spcBef>
              <a:spcAft>
                <a:spcPts val="0"/>
              </a:spcAft>
              <a:buNone/>
            </a:pPr>
            <a:r>
              <a:rPr lang="ja">
                <a:solidFill>
                  <a:srgbClr val="F7F7F2"/>
                </a:solidFill>
                <a:latin typeface="Verdana"/>
                <a:ea typeface="Verdana"/>
                <a:cs typeface="Verdana"/>
                <a:sym typeface="Verdana"/>
              </a:rPr>
              <a:t>    </a:t>
            </a:r>
            <a:r>
              <a:rPr lang="ja">
                <a:solidFill>
                  <a:srgbClr val="F92671"/>
                </a:solidFill>
                <a:latin typeface="Verdana"/>
                <a:ea typeface="Verdana"/>
                <a:cs typeface="Verdana"/>
                <a:sym typeface="Verdana"/>
              </a:rPr>
              <a:t>return</a:t>
            </a:r>
            <a:r>
              <a:rPr lang="ja">
                <a:solidFill>
                  <a:srgbClr val="F7F7F2"/>
                </a:solidFill>
                <a:latin typeface="Verdana"/>
                <a:ea typeface="Verdana"/>
                <a:cs typeface="Verdana"/>
                <a:sym typeface="Verdana"/>
              </a:rPr>
              <a:t> </a:t>
            </a:r>
            <a:r>
              <a:rPr lang="ja">
                <a:solidFill>
                  <a:srgbClr val="F92671"/>
                </a:solidFill>
                <a:latin typeface="Verdana"/>
                <a:ea typeface="Verdana"/>
                <a:cs typeface="Verdana"/>
                <a:sym typeface="Verdana"/>
              </a:rPr>
              <a:t>frac</a:t>
            </a:r>
            <a:r>
              <a:rPr lang="ja">
                <a:solidFill>
                  <a:srgbClr val="F7F7F2"/>
                </a:solidFill>
                <a:latin typeface="Verdana"/>
                <a:ea typeface="Verdana"/>
                <a:cs typeface="Verdana"/>
                <a:sym typeface="Verdana"/>
              </a:rPr>
              <a:t>(</a:t>
            </a:r>
            <a:r>
              <a:rPr lang="ja">
                <a:solidFill>
                  <a:srgbClr val="F92671"/>
                </a:solidFill>
                <a:latin typeface="Verdana"/>
                <a:ea typeface="Verdana"/>
                <a:cs typeface="Verdana"/>
                <a:sym typeface="Verdana"/>
              </a:rPr>
              <a:t>sin</a:t>
            </a:r>
            <a:r>
              <a:rPr lang="ja">
                <a:solidFill>
                  <a:srgbClr val="F7F7F2"/>
                </a:solidFill>
                <a:latin typeface="Verdana"/>
                <a:ea typeface="Verdana"/>
                <a:cs typeface="Verdana"/>
                <a:sym typeface="Verdana"/>
              </a:rPr>
              <a:t>(</a:t>
            </a:r>
            <a:r>
              <a:rPr lang="ja">
                <a:solidFill>
                  <a:srgbClr val="F92671"/>
                </a:solidFill>
                <a:latin typeface="Verdana"/>
                <a:ea typeface="Verdana"/>
                <a:cs typeface="Verdana"/>
                <a:sym typeface="Verdana"/>
              </a:rPr>
              <a:t>dot</a:t>
            </a:r>
            <a:r>
              <a:rPr lang="ja">
                <a:solidFill>
                  <a:srgbClr val="F7F7F2"/>
                </a:solidFill>
                <a:latin typeface="Verdana"/>
                <a:ea typeface="Verdana"/>
                <a:cs typeface="Verdana"/>
                <a:sym typeface="Verdana"/>
              </a:rPr>
              <a:t>(st, </a:t>
            </a:r>
            <a:r>
              <a:rPr lang="ja">
                <a:solidFill>
                  <a:srgbClr val="F92671"/>
                </a:solidFill>
                <a:latin typeface="Verdana"/>
                <a:ea typeface="Verdana"/>
                <a:cs typeface="Verdana"/>
                <a:sym typeface="Verdana"/>
              </a:rPr>
              <a:t>float2</a:t>
            </a:r>
            <a:r>
              <a:rPr lang="ja">
                <a:solidFill>
                  <a:srgbClr val="F7F7F2"/>
                </a:solidFill>
                <a:latin typeface="Verdana"/>
                <a:ea typeface="Verdana"/>
                <a:cs typeface="Verdana"/>
                <a:sym typeface="Verdana"/>
              </a:rPr>
              <a:t>(</a:t>
            </a:r>
            <a:r>
              <a:rPr lang="ja">
                <a:solidFill>
                  <a:srgbClr val="AE81FF"/>
                </a:solidFill>
                <a:latin typeface="Verdana"/>
                <a:ea typeface="Verdana"/>
                <a:cs typeface="Verdana"/>
                <a:sym typeface="Verdana"/>
              </a:rPr>
              <a:t>12.9898</a:t>
            </a:r>
            <a:r>
              <a:rPr lang="ja">
                <a:solidFill>
                  <a:srgbClr val="F7F7F2"/>
                </a:solidFill>
                <a:latin typeface="Verdana"/>
                <a:ea typeface="Verdana"/>
                <a:cs typeface="Verdana"/>
                <a:sym typeface="Verdana"/>
              </a:rPr>
              <a:t>, </a:t>
            </a:r>
            <a:r>
              <a:rPr lang="ja">
                <a:solidFill>
                  <a:srgbClr val="AE81FF"/>
                </a:solidFill>
                <a:latin typeface="Verdana"/>
                <a:ea typeface="Verdana"/>
                <a:cs typeface="Verdana"/>
                <a:sym typeface="Verdana"/>
              </a:rPr>
              <a:t>78.233</a:t>
            </a:r>
            <a:r>
              <a:rPr lang="ja">
                <a:solidFill>
                  <a:srgbClr val="F7F7F2"/>
                </a:solidFill>
                <a:latin typeface="Verdana"/>
                <a:ea typeface="Verdana"/>
                <a:cs typeface="Verdana"/>
                <a:sym typeface="Verdana"/>
              </a:rPr>
              <a:t>))) * </a:t>
            </a:r>
            <a:r>
              <a:rPr lang="ja">
                <a:solidFill>
                  <a:srgbClr val="AE81FF"/>
                </a:solidFill>
                <a:latin typeface="Verdana"/>
                <a:ea typeface="Verdana"/>
                <a:cs typeface="Verdana"/>
                <a:sym typeface="Verdana"/>
              </a:rPr>
              <a:t>43758.5453</a:t>
            </a:r>
            <a:r>
              <a:rPr lang="ja">
                <a:solidFill>
                  <a:srgbClr val="F7F7F2"/>
                </a:solidFill>
                <a:latin typeface="Verdana"/>
                <a:ea typeface="Verdana"/>
                <a:cs typeface="Verdana"/>
                <a:sym typeface="Verdana"/>
              </a:rPr>
              <a:t>);</a:t>
            </a:r>
            <a:endParaRPr>
              <a:solidFill>
                <a:srgbClr val="F7F7F2"/>
              </a:solidFill>
              <a:latin typeface="Verdana"/>
              <a:ea typeface="Verdana"/>
              <a:cs typeface="Verdana"/>
              <a:sym typeface="Verdana"/>
            </a:endParaRPr>
          </a:p>
          <a:p>
            <a:pPr indent="0" lvl="0" marL="0" rtl="0" algn="l">
              <a:spcBef>
                <a:spcPts val="0"/>
              </a:spcBef>
              <a:spcAft>
                <a:spcPts val="0"/>
              </a:spcAft>
              <a:buNone/>
            </a:pPr>
            <a:r>
              <a:rPr lang="ja">
                <a:solidFill>
                  <a:srgbClr val="F7F7F2"/>
                </a:solidFill>
                <a:latin typeface="Verdana"/>
                <a:ea typeface="Verdana"/>
                <a:cs typeface="Verdana"/>
                <a:sym typeface="Verdana"/>
              </a:rPr>
              <a:t>}</a:t>
            </a:r>
            <a:endParaRPr>
              <a:solidFill>
                <a:srgbClr val="F92671"/>
              </a:solidFill>
              <a:latin typeface="Verdana"/>
              <a:ea typeface="Verdana"/>
              <a:cs typeface="Verdana"/>
              <a:sym typeface="Verdana"/>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擬似乱数</a:t>
            </a:r>
            <a:endParaRPr>
              <a:latin typeface="HiraMaruPro-W4"/>
              <a:ea typeface="HiraMaruPro-W4"/>
              <a:cs typeface="HiraMaruPro-W4"/>
              <a:sym typeface="HiraMaruPro-W4"/>
            </a:endParaRPr>
          </a:p>
        </p:txBody>
      </p:sp>
      <p:sp>
        <p:nvSpPr>
          <p:cNvPr id="944" name="Google Shape;944;p131"/>
          <p:cNvSpPr txBox="1"/>
          <p:nvPr>
            <p:ph idx="1" type="body"/>
          </p:nvPr>
        </p:nvSpPr>
        <p:spPr>
          <a:xfrm>
            <a:off x="4110675" y="1152475"/>
            <a:ext cx="5033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box_size(</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floor</a:t>
            </a:r>
            <a:r>
              <a:rPr lang="ja" sz="1400">
                <a:solidFill>
                  <a:srgbClr val="F7F7F2"/>
                </a:solidFill>
                <a:latin typeface="Verdana"/>
                <a:ea typeface="Verdana"/>
                <a:cs typeface="Verdana"/>
                <a:sym typeface="Verdana"/>
              </a:rPr>
              <a:t>(st * n)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sin</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_Time</a:t>
            </a:r>
            <a:r>
              <a:rPr lang="ja" sz="1400">
                <a:solidFill>
                  <a:srgbClr val="F7F7F2"/>
                </a:solidFill>
                <a:latin typeface="Verdana"/>
                <a:ea typeface="Verdana"/>
                <a:cs typeface="Verdana"/>
                <a:sym typeface="Verdana"/>
              </a:rPr>
              <a:t>.y * </a:t>
            </a:r>
            <a:r>
              <a:rPr lang="ja" sz="1400">
                <a:solidFill>
                  <a:srgbClr val="AE81FF"/>
                </a:solidFill>
                <a:latin typeface="Verdana"/>
                <a:ea typeface="Verdana"/>
                <a:cs typeface="Verdana"/>
                <a:sym typeface="Verdana"/>
              </a:rPr>
              <a:t>3</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 = </a:t>
            </a:r>
            <a:r>
              <a:rPr lang="ja" sz="1400">
                <a:solidFill>
                  <a:srgbClr val="AE81FF"/>
                </a:solidFill>
                <a:latin typeface="Verdana"/>
                <a:ea typeface="Verdana"/>
                <a:cs typeface="Verdana"/>
                <a:sym typeface="Verdana"/>
              </a:rPr>
              <a:t>10</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size = box_size(i.uv,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box(st, size);</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945" name="Google Shape;945;p131"/>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はじめに</a:t>
            </a:r>
            <a:endParaRPr>
              <a:latin typeface="HiraMaruPro-W4"/>
              <a:ea typeface="HiraMaruPro-W4"/>
              <a:cs typeface="HiraMaruPro-W4"/>
              <a:sym typeface="HiraMaruPro-W4"/>
            </a:endParaRPr>
          </a:p>
        </p:txBody>
      </p:sp>
      <p:sp>
        <p:nvSpPr>
          <p:cNvPr id="127" name="Google Shape;127;p2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ja" sz="3600">
                <a:solidFill>
                  <a:srgbClr val="FFFFFF"/>
                </a:solidFill>
                <a:latin typeface="HiraMaruPro-W4"/>
                <a:ea typeface="HiraMaruPro-W4"/>
                <a:cs typeface="HiraMaruPro-W4"/>
                <a:sym typeface="HiraMaruPro-W4"/>
              </a:rPr>
              <a:t>お絵描きするところではない</a:t>
            </a:r>
            <a:endParaRPr sz="3600">
              <a:solidFill>
                <a:srgbClr val="FFFFFF"/>
              </a:solidFill>
              <a:latin typeface="HiraMaruPro-W4"/>
              <a:ea typeface="HiraMaruPro-W4"/>
              <a:cs typeface="HiraMaruPro-W4"/>
              <a:sym typeface="HiraMaruPro-W4"/>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擬似乱数</a:t>
            </a:r>
            <a:endParaRPr>
              <a:latin typeface="HiraMaruPro-W4"/>
              <a:ea typeface="HiraMaruPro-W4"/>
              <a:cs typeface="HiraMaruPro-W4"/>
              <a:sym typeface="HiraMaruPro-W4"/>
            </a:endParaRPr>
          </a:p>
        </p:txBody>
      </p:sp>
      <p:sp>
        <p:nvSpPr>
          <p:cNvPr id="951" name="Google Shape;951;p132"/>
          <p:cNvSpPr txBox="1"/>
          <p:nvPr>
            <p:ph idx="1" type="body"/>
          </p:nvPr>
        </p:nvSpPr>
        <p:spPr>
          <a:xfrm>
            <a:off x="4110675" y="1152475"/>
            <a:ext cx="5033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box_size(</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floor</a:t>
            </a:r>
            <a:r>
              <a:rPr lang="ja" sz="1400">
                <a:solidFill>
                  <a:srgbClr val="F7F7F2"/>
                </a:solidFill>
                <a:latin typeface="Verdana"/>
                <a:ea typeface="Verdana"/>
                <a:cs typeface="Verdana"/>
                <a:sym typeface="Verdana"/>
              </a:rPr>
              <a:t>(st * n)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offs = rand(st) * </a:t>
            </a:r>
            <a:r>
              <a:rPr lang="ja" sz="1400">
                <a:solidFill>
                  <a:srgbClr val="AE81FF"/>
                </a:solidFill>
                <a:highlight>
                  <a:srgbClr val="0000FF"/>
                </a:highlight>
                <a:latin typeface="Verdana"/>
                <a:ea typeface="Verdana"/>
                <a:cs typeface="Verdana"/>
                <a:sym typeface="Verdana"/>
              </a:rPr>
              <a:t>5</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sin</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_Time</a:t>
            </a:r>
            <a:r>
              <a:rPr lang="ja" sz="1400">
                <a:solidFill>
                  <a:srgbClr val="F7F7F2"/>
                </a:solidFill>
                <a:latin typeface="Verdana"/>
                <a:ea typeface="Verdana"/>
                <a:cs typeface="Verdana"/>
                <a:sym typeface="Verdana"/>
              </a:rPr>
              <a:t>.y * </a:t>
            </a:r>
            <a:r>
              <a:rPr lang="ja" sz="1400">
                <a:solidFill>
                  <a:srgbClr val="AE81FF"/>
                </a:solidFill>
                <a:latin typeface="Verdana"/>
                <a:ea typeface="Verdana"/>
                <a:cs typeface="Verdana"/>
                <a:sym typeface="Verdana"/>
              </a:rPr>
              <a:t>3</a:t>
            </a:r>
            <a:r>
              <a:rPr lang="ja" sz="1400">
                <a:solidFill>
                  <a:srgbClr val="F7F7F2"/>
                </a:solidFill>
                <a:highlight>
                  <a:srgbClr val="0000FF"/>
                </a:highlight>
                <a:latin typeface="Verdana"/>
                <a:ea typeface="Verdana"/>
                <a:cs typeface="Verdana"/>
                <a:sym typeface="Verdana"/>
              </a:rPr>
              <a:t> + offs</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 = </a:t>
            </a:r>
            <a:r>
              <a:rPr lang="ja" sz="1400">
                <a:solidFill>
                  <a:srgbClr val="AE81FF"/>
                </a:solidFill>
                <a:latin typeface="Verdana"/>
                <a:ea typeface="Verdana"/>
                <a:cs typeface="Verdana"/>
                <a:sym typeface="Verdana"/>
              </a:rPr>
              <a:t>10</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size = box_size(i.uv,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box(st, size);</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952" name="Google Shape;952;p132"/>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pic>
        <p:nvPicPr>
          <p:cNvPr id="957" name="Google Shape;957;p133"/>
          <p:cNvPicPr preferRelativeResize="0"/>
          <p:nvPr/>
        </p:nvPicPr>
        <p:blipFill>
          <a:blip r:embed="rId3">
            <a:alphaModFix/>
          </a:blip>
          <a:stretch>
            <a:fillRect/>
          </a:stretch>
        </p:blipFill>
        <p:spPr>
          <a:xfrm>
            <a:off x="6140150" y="1348950"/>
            <a:ext cx="3003850" cy="3003850"/>
          </a:xfrm>
          <a:prstGeom prst="rect">
            <a:avLst/>
          </a:prstGeom>
          <a:noFill/>
          <a:ln>
            <a:noFill/>
          </a:ln>
        </p:spPr>
      </p:pic>
      <p:pic>
        <p:nvPicPr>
          <p:cNvPr id="958" name="Google Shape;958;p133"/>
          <p:cNvPicPr preferRelativeResize="0"/>
          <p:nvPr/>
        </p:nvPicPr>
        <p:blipFill>
          <a:blip r:embed="rId4">
            <a:alphaModFix/>
          </a:blip>
          <a:stretch>
            <a:fillRect/>
          </a:stretch>
        </p:blipFill>
        <p:spPr>
          <a:xfrm>
            <a:off x="3070075" y="1348950"/>
            <a:ext cx="3003850" cy="3003850"/>
          </a:xfrm>
          <a:prstGeom prst="rect">
            <a:avLst/>
          </a:prstGeom>
          <a:noFill/>
          <a:ln>
            <a:noFill/>
          </a:ln>
        </p:spPr>
      </p:pic>
      <p:pic>
        <p:nvPicPr>
          <p:cNvPr id="959" name="Google Shape;959;p133"/>
          <p:cNvPicPr preferRelativeResize="0"/>
          <p:nvPr/>
        </p:nvPicPr>
        <p:blipFill>
          <a:blip r:embed="rId5">
            <a:alphaModFix/>
          </a:blip>
          <a:stretch>
            <a:fillRect/>
          </a:stretch>
        </p:blipFill>
        <p:spPr>
          <a:xfrm>
            <a:off x="0" y="1348962"/>
            <a:ext cx="3003850" cy="3003850"/>
          </a:xfrm>
          <a:prstGeom prst="rect">
            <a:avLst/>
          </a:prstGeom>
          <a:noFill/>
          <a:ln>
            <a:noFill/>
          </a:ln>
        </p:spPr>
      </p:pic>
      <p:sp>
        <p:nvSpPr>
          <p:cNvPr id="960" name="Google Shape;960;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擬似乱数</a:t>
            </a:r>
            <a:endParaRPr>
              <a:latin typeface="HiraMaruPro-W4"/>
              <a:ea typeface="HiraMaruPro-W4"/>
              <a:cs typeface="HiraMaruPro-W4"/>
              <a:sym typeface="HiraMaruPro-W4"/>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Links</a:t>
            </a:r>
            <a:endParaRPr>
              <a:latin typeface="HiraMaruPro-W4"/>
              <a:ea typeface="HiraMaruPro-W4"/>
              <a:cs typeface="HiraMaruPro-W4"/>
              <a:sym typeface="HiraMaruPro-W4"/>
            </a:endParaRPr>
          </a:p>
        </p:txBody>
      </p:sp>
      <p:sp>
        <p:nvSpPr>
          <p:cNvPr id="966" name="Google Shape;966;p13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50000"/>
              </a:lnSpc>
              <a:spcBef>
                <a:spcPts val="4500"/>
              </a:spcBef>
              <a:spcAft>
                <a:spcPts val="0"/>
              </a:spcAft>
              <a:buNone/>
            </a:pPr>
            <a:r>
              <a:rPr lang="ja" sz="2400">
                <a:latin typeface="HiraMaruPro-W4"/>
                <a:ea typeface="HiraMaruPro-W4"/>
                <a:cs typeface="HiraMaruPro-W4"/>
                <a:sym typeface="HiraMaruPro-W4"/>
              </a:rPr>
              <a:t>配色に困ったとき:</a:t>
            </a:r>
            <a:r>
              <a:rPr lang="ja" sz="2400">
                <a:solidFill>
                  <a:srgbClr val="FFFFFF"/>
                </a:solidFill>
                <a:latin typeface="HiraMaruPro-W4"/>
                <a:ea typeface="HiraMaruPro-W4"/>
                <a:cs typeface="HiraMaruPro-W4"/>
                <a:sym typeface="HiraMaruPro-W4"/>
              </a:rPr>
              <a:t> Paletta</a:t>
            </a:r>
            <a:endParaRPr sz="2400">
              <a:solidFill>
                <a:srgbClr val="FFFFFF"/>
              </a:solidFill>
              <a:latin typeface="HiraMaruPro-W4"/>
              <a:ea typeface="HiraMaruPro-W4"/>
              <a:cs typeface="HiraMaruPro-W4"/>
              <a:sym typeface="HiraMaruPro-W4"/>
            </a:endParaRPr>
          </a:p>
          <a:p>
            <a:pPr indent="0" lvl="0" marL="0" rtl="0" algn="l">
              <a:spcBef>
                <a:spcPts val="600"/>
              </a:spcBef>
              <a:spcAft>
                <a:spcPts val="0"/>
              </a:spcAft>
              <a:buNone/>
            </a:pPr>
            <a:r>
              <a:rPr lang="ja" sz="2400" u="sng">
                <a:solidFill>
                  <a:schemeClr val="accent5"/>
                </a:solidFill>
                <a:latin typeface="HiraMaruPro-W4"/>
                <a:ea typeface="HiraMaruPro-W4"/>
                <a:cs typeface="HiraMaruPro-W4"/>
                <a:sym typeface="HiraMaruPro-W4"/>
                <a:hlinkClick r:id="rId3"/>
              </a:rPr>
              <a:t>http://paletta.mrk1869.com/</a:t>
            </a:r>
            <a:endParaRPr sz="2400">
              <a:solidFill>
                <a:srgbClr val="FFFFFF"/>
              </a:solidFill>
              <a:latin typeface="HiraMaruPro-W4"/>
              <a:ea typeface="HiraMaruPro-W4"/>
              <a:cs typeface="HiraMaruPro-W4"/>
              <a:sym typeface="HiraMaruPro-W4"/>
            </a:endParaRPr>
          </a:p>
          <a:p>
            <a:pPr indent="0" lvl="0" marL="0" rtl="0" algn="l">
              <a:lnSpc>
                <a:spcPct val="150000"/>
              </a:lnSpc>
              <a:spcBef>
                <a:spcPts val="4500"/>
              </a:spcBef>
              <a:spcAft>
                <a:spcPts val="0"/>
              </a:spcAft>
              <a:buNone/>
            </a:pPr>
            <a:r>
              <a:rPr lang="ja" sz="2400">
                <a:latin typeface="HiraMaruPro-W4"/>
                <a:ea typeface="HiraMaruPro-W4"/>
                <a:cs typeface="HiraMaruPro-W4"/>
                <a:sym typeface="HiraMaruPro-W4"/>
              </a:rPr>
              <a:t>もっと詳しく知りたい:</a:t>
            </a:r>
            <a:r>
              <a:rPr lang="ja" sz="2400">
                <a:solidFill>
                  <a:srgbClr val="FFFFFF"/>
                </a:solidFill>
                <a:latin typeface="HiraMaruPro-W4"/>
                <a:ea typeface="HiraMaruPro-W4"/>
                <a:cs typeface="HiraMaruPro-W4"/>
                <a:sym typeface="HiraMaruPro-W4"/>
              </a:rPr>
              <a:t> </a:t>
            </a:r>
            <a:r>
              <a:rPr lang="ja" sz="2400">
                <a:solidFill>
                  <a:srgbClr val="FFFFFF"/>
                </a:solidFill>
                <a:latin typeface="HiraMaruPro-W4"/>
                <a:ea typeface="HiraMaruPro-W4"/>
                <a:cs typeface="HiraMaruPro-W4"/>
                <a:sym typeface="HiraMaruPro-W4"/>
              </a:rPr>
              <a:t>The Book of Shaders</a:t>
            </a:r>
            <a:endParaRPr sz="2400">
              <a:solidFill>
                <a:srgbClr val="FFFFFF"/>
              </a:solidFill>
              <a:latin typeface="HiraMaruPro-W4"/>
              <a:ea typeface="HiraMaruPro-W4"/>
              <a:cs typeface="HiraMaruPro-W4"/>
              <a:sym typeface="HiraMaruPro-W4"/>
            </a:endParaRPr>
          </a:p>
          <a:p>
            <a:pPr indent="0" lvl="0" marL="0" rtl="0" algn="l">
              <a:spcBef>
                <a:spcPts val="600"/>
              </a:spcBef>
              <a:spcAft>
                <a:spcPts val="1600"/>
              </a:spcAft>
              <a:buNone/>
            </a:pPr>
            <a:r>
              <a:rPr lang="ja" sz="2400" u="sng">
                <a:solidFill>
                  <a:schemeClr val="hlink"/>
                </a:solidFill>
                <a:latin typeface="HiraMaruPro-W4"/>
                <a:ea typeface="HiraMaruPro-W4"/>
                <a:cs typeface="HiraMaruPro-W4"/>
                <a:sym typeface="HiraMaruPro-W4"/>
                <a:hlinkClick r:id="rId4"/>
              </a:rPr>
              <a:t>https://thebookofshaders.com/?lan=jp</a:t>
            </a:r>
            <a:endParaRPr sz="2400">
              <a:solidFill>
                <a:srgbClr val="F92671"/>
              </a:solidFill>
              <a:latin typeface="HiraMaruPro-W4"/>
              <a:ea typeface="HiraMaruPro-W4"/>
              <a:cs typeface="HiraMaruPro-W4"/>
              <a:sym typeface="HiraMaruPro-W4"/>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35"/>
          <p:cNvSpPr txBox="1"/>
          <p:nvPr>
            <p:ph idx="1" type="body"/>
          </p:nvPr>
        </p:nvSpPr>
        <p:spPr>
          <a:xfrm>
            <a:off x="311700" y="0"/>
            <a:ext cx="8520600" cy="5143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ja" sz="4800">
                <a:solidFill>
                  <a:schemeClr val="dk1"/>
                </a:solidFill>
                <a:latin typeface="HiraMaruPro-W4"/>
                <a:ea typeface="HiraMaruPro-W4"/>
                <a:cs typeface="HiraMaruPro-W4"/>
                <a:sym typeface="HiraMaruPro-W4"/>
              </a:rPr>
              <a:t>END.</a:t>
            </a:r>
            <a:endParaRPr sz="4800">
              <a:latin typeface="HiraMaruPro-W4"/>
              <a:ea typeface="HiraMaruPro-W4"/>
              <a:cs typeface="HiraMaruPro-W4"/>
              <a:sym typeface="HiraMaruPro-W4"/>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なぜシェーダーで絵を描くのか</a:t>
            </a:r>
            <a:endParaRPr>
              <a:latin typeface="HiraMaruPro-W4"/>
              <a:ea typeface="HiraMaruPro-W4"/>
              <a:cs typeface="HiraMaruPro-W4"/>
              <a:sym typeface="HiraMaruPro-W4"/>
            </a:endParaRPr>
          </a:p>
        </p:txBody>
      </p:sp>
      <p:sp>
        <p:nvSpPr>
          <p:cNvPr id="133" name="Google Shape;133;p25"/>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4800">
                <a:solidFill>
                  <a:srgbClr val="FFFFFF"/>
                </a:solidFill>
                <a:latin typeface="HiraMaruPro-W4"/>
                <a:ea typeface="HiraMaruPro-W4"/>
                <a:cs typeface="HiraMaruPro-W4"/>
                <a:sym typeface="HiraMaruPro-W4"/>
              </a:rPr>
              <a:t>表現の幅が広がる</a:t>
            </a:r>
            <a:endParaRPr sz="4800">
              <a:solidFill>
                <a:srgbClr val="FFFFFF"/>
              </a:solidFill>
              <a:latin typeface="HiraMaruPro-W4"/>
              <a:ea typeface="HiraMaruPro-W4"/>
              <a:cs typeface="HiraMaruPro-W4"/>
              <a:sym typeface="HiraMaruPro-W4"/>
            </a:endParaRPr>
          </a:p>
          <a:p>
            <a:pPr indent="0" lvl="0" marL="0" rtl="0" algn="ctr">
              <a:spcBef>
                <a:spcPts val="1600"/>
              </a:spcBef>
              <a:spcAft>
                <a:spcPts val="1600"/>
              </a:spcAft>
              <a:buNone/>
            </a:pPr>
            <a:r>
              <a:t/>
            </a:r>
            <a:endParaRPr sz="4800">
              <a:solidFill>
                <a:srgbClr val="FFFFFF"/>
              </a:solidFill>
              <a:latin typeface="HiraMaruPro-W4"/>
              <a:ea typeface="HiraMaruPro-W4"/>
              <a:cs typeface="HiraMaruPro-W4"/>
              <a:sym typeface="HiraMaruPro-W4"/>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なぜシェーダーで絵を描くのか</a:t>
            </a:r>
            <a:endParaRPr>
              <a:latin typeface="HiraMaruPro-W4"/>
              <a:ea typeface="HiraMaruPro-W4"/>
              <a:cs typeface="HiraMaruPro-W4"/>
              <a:sym typeface="HiraMaruPro-W4"/>
            </a:endParaRPr>
          </a:p>
        </p:txBody>
      </p:sp>
      <p:sp>
        <p:nvSpPr>
          <p:cNvPr id="139" name="Google Shape;139;p26"/>
          <p:cNvSpPr txBox="1"/>
          <p:nvPr>
            <p:ph idx="1" type="body"/>
          </p:nvPr>
        </p:nvSpPr>
        <p:spPr>
          <a:xfrm>
            <a:off x="311700" y="1152475"/>
            <a:ext cx="8520600" cy="39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4800">
                <a:solidFill>
                  <a:srgbClr val="FFFFFF"/>
                </a:solidFill>
                <a:latin typeface="HiraMaruPro-W4"/>
                <a:ea typeface="HiraMaruPro-W4"/>
                <a:cs typeface="HiraMaruPro-W4"/>
                <a:sym typeface="HiraMaruPro-W4"/>
              </a:rPr>
              <a:t>表現の幅が広がる</a:t>
            </a:r>
            <a:endParaRPr sz="4800">
              <a:solidFill>
                <a:srgbClr val="FFFFFF"/>
              </a:solidFill>
              <a:latin typeface="HiraMaruPro-W4"/>
              <a:ea typeface="HiraMaruPro-W4"/>
              <a:cs typeface="HiraMaruPro-W4"/>
              <a:sym typeface="HiraMaruPro-W4"/>
            </a:endParaRPr>
          </a:p>
          <a:p>
            <a:pPr indent="0" lvl="0" marL="0" rtl="0" algn="ctr">
              <a:spcBef>
                <a:spcPts val="1600"/>
              </a:spcBef>
              <a:spcAft>
                <a:spcPts val="1600"/>
              </a:spcAft>
              <a:buNone/>
            </a:pPr>
            <a:r>
              <a:rPr b="1" lang="ja" sz="4800">
                <a:solidFill>
                  <a:schemeClr val="accent6"/>
                </a:solidFill>
                <a:latin typeface="HiraMaruPro-W4"/>
                <a:ea typeface="HiraMaruPro-W4"/>
                <a:cs typeface="HiraMaruPro-W4"/>
                <a:sym typeface="HiraMaruPro-W4"/>
              </a:rPr>
              <a:t>たのしい</a:t>
            </a:r>
            <a:endParaRPr b="1" sz="4800">
              <a:solidFill>
                <a:schemeClr val="accent6"/>
              </a:solidFill>
              <a:latin typeface="HiraMaruPro-W4"/>
              <a:ea typeface="HiraMaruPro-W4"/>
              <a:cs typeface="HiraMaruPro-W4"/>
              <a:sym typeface="HiraMaruPro-W4"/>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お絵描き環境</a:t>
            </a:r>
            <a:endParaRPr>
              <a:latin typeface="HiraMaruPro-W4"/>
              <a:ea typeface="HiraMaruPro-W4"/>
              <a:cs typeface="HiraMaruPro-W4"/>
              <a:sym typeface="HiraMaruPro-W4"/>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900">
                <a:latin typeface="HiraMaruPro-W4"/>
                <a:ea typeface="HiraMaruPro-W4"/>
                <a:cs typeface="HiraMaruPro-W4"/>
                <a:sym typeface="HiraMaruPro-W4"/>
              </a:rPr>
              <a:t>フラグメントシェーダーを使って絵を描くための環境</a:t>
            </a:r>
            <a:endParaRPr sz="1900">
              <a:latin typeface="HiraMaruPro-W4"/>
              <a:ea typeface="HiraMaruPro-W4"/>
              <a:cs typeface="HiraMaruPro-W4"/>
              <a:sym typeface="HiraMaruPro-W4"/>
            </a:endParaRPr>
          </a:p>
          <a:p>
            <a:pPr indent="0" lvl="0" marL="0" rtl="0" algn="l">
              <a:spcBef>
                <a:spcPts val="1600"/>
              </a:spcBef>
              <a:spcAft>
                <a:spcPts val="0"/>
              </a:spcAft>
              <a:buNone/>
            </a:pPr>
            <a:r>
              <a:t/>
            </a:r>
            <a:endParaRPr sz="1900">
              <a:latin typeface="HiraMaruPro-W4"/>
              <a:ea typeface="HiraMaruPro-W4"/>
              <a:cs typeface="HiraMaruPro-W4"/>
              <a:sym typeface="HiraMaruPro-W4"/>
            </a:endParaRPr>
          </a:p>
          <a:p>
            <a:pPr indent="0" lvl="0" marL="0" rtl="0" algn="l">
              <a:lnSpc>
                <a:spcPct val="100000"/>
              </a:lnSpc>
              <a:spcBef>
                <a:spcPts val="1600"/>
              </a:spcBef>
              <a:spcAft>
                <a:spcPts val="0"/>
              </a:spcAft>
              <a:buNone/>
            </a:pPr>
            <a:r>
              <a:rPr lang="ja" sz="3000">
                <a:solidFill>
                  <a:schemeClr val="accent5"/>
                </a:solidFill>
                <a:latin typeface="Verdana"/>
                <a:ea typeface="Verdana"/>
                <a:cs typeface="Verdana"/>
                <a:sym typeface="Verdana"/>
              </a:rPr>
              <a:t>Unity</a:t>
            </a:r>
            <a:endParaRPr>
              <a:solidFill>
                <a:schemeClr val="accent5"/>
              </a:solidFill>
              <a:latin typeface="Verdana"/>
              <a:ea typeface="Verdana"/>
              <a:cs typeface="Verdana"/>
              <a:sym typeface="Verdana"/>
            </a:endParaRPr>
          </a:p>
          <a:p>
            <a:pPr indent="-349250" lvl="0" marL="457200" rtl="0" algn="l">
              <a:lnSpc>
                <a:spcPct val="100000"/>
              </a:lnSpc>
              <a:spcBef>
                <a:spcPts val="800"/>
              </a:spcBef>
              <a:spcAft>
                <a:spcPts val="0"/>
              </a:spcAft>
              <a:buSzPts val="1900"/>
              <a:buFont typeface="HiraMaruPro-W4"/>
              <a:buChar char="-"/>
            </a:pPr>
            <a:r>
              <a:rPr lang="ja" sz="1900">
                <a:latin typeface="HiraMaruPro-W4"/>
                <a:ea typeface="HiraMaruPro-W4"/>
                <a:cs typeface="HiraMaruPro-W4"/>
                <a:sym typeface="HiraMaruPro-W4"/>
              </a:rPr>
              <a:t>適当な板ポリを置いてその上に絵を描く</a:t>
            </a:r>
            <a:endParaRPr sz="1900">
              <a:latin typeface="HiraMaruPro-W4"/>
              <a:ea typeface="HiraMaruPro-W4"/>
              <a:cs typeface="HiraMaruPro-W4"/>
              <a:sym typeface="HiraMaruPro-W4"/>
            </a:endParaRPr>
          </a:p>
          <a:p>
            <a:pPr indent="-349250" lvl="0" marL="457200" rtl="0" algn="l">
              <a:lnSpc>
                <a:spcPct val="100000"/>
              </a:lnSpc>
              <a:spcBef>
                <a:spcPts val="0"/>
              </a:spcBef>
              <a:spcAft>
                <a:spcPts val="0"/>
              </a:spcAft>
              <a:buSzPts val="1900"/>
              <a:buFont typeface="HiraMaruPro-W4"/>
              <a:buChar char="-"/>
            </a:pPr>
            <a:r>
              <a:rPr lang="ja" sz="1900">
                <a:latin typeface="HiraMaruPro-W4"/>
                <a:ea typeface="HiraMaruPro-W4"/>
                <a:cs typeface="HiraMaruPro-W4"/>
                <a:sym typeface="HiraMaruPro-W4"/>
              </a:rPr>
              <a:t>MonoBehaviour.OnRenderImage でポストエフェクトとして絵を描く</a:t>
            </a:r>
            <a:endParaRPr sz="1900">
              <a:latin typeface="HiraMaruPro-W4"/>
              <a:ea typeface="HiraMaruPro-W4"/>
              <a:cs typeface="HiraMaruPro-W4"/>
              <a:sym typeface="HiraMaruPro-W4"/>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お絵描き環境</a:t>
            </a:r>
            <a:endParaRPr>
              <a:latin typeface="HiraMaruPro-W4"/>
              <a:ea typeface="HiraMaruPro-W4"/>
              <a:cs typeface="HiraMaruPro-W4"/>
              <a:sym typeface="HiraMaruPro-W4"/>
            </a:endParaRPr>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900">
                <a:latin typeface="HiraMaruPro-W4"/>
                <a:ea typeface="HiraMaruPro-W4"/>
                <a:cs typeface="HiraMaruPro-W4"/>
                <a:sym typeface="HiraMaruPro-W4"/>
              </a:rPr>
              <a:t>フラグメントシェーダーを使って絵を描くための環境</a:t>
            </a:r>
            <a:endParaRPr sz="1900">
              <a:latin typeface="HiraMaruPro-W4"/>
              <a:ea typeface="HiraMaruPro-W4"/>
              <a:cs typeface="HiraMaruPro-W4"/>
              <a:sym typeface="HiraMaruPro-W4"/>
            </a:endParaRPr>
          </a:p>
          <a:p>
            <a:pPr indent="0" lvl="0" marL="0" rtl="0" algn="l">
              <a:spcBef>
                <a:spcPts val="1600"/>
              </a:spcBef>
              <a:spcAft>
                <a:spcPts val="0"/>
              </a:spcAft>
              <a:buNone/>
            </a:pPr>
            <a:r>
              <a:t/>
            </a:r>
            <a:endParaRPr sz="1900">
              <a:latin typeface="HiraMaruPro-W4"/>
              <a:ea typeface="HiraMaruPro-W4"/>
              <a:cs typeface="HiraMaruPro-W4"/>
              <a:sym typeface="HiraMaruPro-W4"/>
            </a:endParaRPr>
          </a:p>
          <a:p>
            <a:pPr indent="0" lvl="0" marL="0" rtl="0" algn="l">
              <a:lnSpc>
                <a:spcPct val="100000"/>
              </a:lnSpc>
              <a:spcBef>
                <a:spcPts val="1600"/>
              </a:spcBef>
              <a:spcAft>
                <a:spcPts val="0"/>
              </a:spcAft>
              <a:buNone/>
            </a:pPr>
            <a:r>
              <a:rPr lang="ja" sz="3000">
                <a:solidFill>
                  <a:schemeClr val="accent5"/>
                </a:solidFill>
                <a:latin typeface="Verdana"/>
                <a:ea typeface="Verdana"/>
                <a:cs typeface="Verdana"/>
                <a:sym typeface="Verdana"/>
              </a:rPr>
              <a:t>Unity</a:t>
            </a:r>
            <a:endParaRPr sz="3000">
              <a:solidFill>
                <a:schemeClr val="accent5"/>
              </a:solidFill>
              <a:latin typeface="Verdana"/>
              <a:ea typeface="Verdana"/>
              <a:cs typeface="Verdana"/>
              <a:sym typeface="Verdana"/>
            </a:endParaRPr>
          </a:p>
          <a:p>
            <a:pPr indent="-349250" lvl="0" marL="457200" rtl="0" algn="l">
              <a:lnSpc>
                <a:spcPct val="100000"/>
              </a:lnSpc>
              <a:spcBef>
                <a:spcPts val="800"/>
              </a:spcBef>
              <a:spcAft>
                <a:spcPts val="0"/>
              </a:spcAft>
              <a:buClr>
                <a:schemeClr val="accent6"/>
              </a:buClr>
              <a:buSzPts val="1900"/>
              <a:buFont typeface="HiraMaruPro-W4"/>
              <a:buChar char="-"/>
            </a:pPr>
            <a:r>
              <a:rPr lang="ja" sz="1900">
                <a:solidFill>
                  <a:schemeClr val="accent6"/>
                </a:solidFill>
                <a:latin typeface="HiraMaruPro-W4"/>
                <a:ea typeface="HiraMaruPro-W4"/>
                <a:cs typeface="HiraMaruPro-W4"/>
                <a:sym typeface="HiraMaruPro-W4"/>
              </a:rPr>
              <a:t>適当な板ポリを置いてその上に絵を描く</a:t>
            </a:r>
            <a:endParaRPr sz="1900">
              <a:solidFill>
                <a:schemeClr val="accent6"/>
              </a:solidFill>
              <a:latin typeface="HiraMaruPro-W4"/>
              <a:ea typeface="HiraMaruPro-W4"/>
              <a:cs typeface="HiraMaruPro-W4"/>
              <a:sym typeface="HiraMaruPro-W4"/>
            </a:endParaRPr>
          </a:p>
          <a:p>
            <a:pPr indent="-349250" lvl="0" marL="457200" rtl="0" algn="l">
              <a:lnSpc>
                <a:spcPct val="100000"/>
              </a:lnSpc>
              <a:spcBef>
                <a:spcPts val="0"/>
              </a:spcBef>
              <a:spcAft>
                <a:spcPts val="0"/>
              </a:spcAft>
              <a:buSzPts val="1900"/>
              <a:buFont typeface="HiraMaruPro-W4"/>
              <a:buChar char="-"/>
            </a:pPr>
            <a:r>
              <a:rPr lang="ja" sz="1900">
                <a:latin typeface="HiraMaruPro-W4"/>
                <a:ea typeface="HiraMaruPro-W4"/>
                <a:cs typeface="HiraMaruPro-W4"/>
                <a:sym typeface="HiraMaruPro-W4"/>
              </a:rPr>
              <a:t>MonoBehaviour.OnRenderImage でポストエフェクトとして絵を描く</a:t>
            </a:r>
            <a:endParaRPr sz="1900">
              <a:latin typeface="HiraMaruPro-W4"/>
              <a:ea typeface="HiraMaruPro-W4"/>
              <a:cs typeface="HiraMaruPro-W4"/>
              <a:sym typeface="HiraMaruPro-W4"/>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9"/>
          <p:cNvPicPr preferRelativeResize="0"/>
          <p:nvPr/>
        </p:nvPicPr>
        <p:blipFill>
          <a:blip r:embed="rId3">
            <a:alphaModFix/>
          </a:blip>
          <a:stretch>
            <a:fillRect/>
          </a:stretch>
        </p:blipFill>
        <p:spPr>
          <a:xfrm>
            <a:off x="2399912" y="0"/>
            <a:ext cx="4344176"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30"/>
          <p:cNvPicPr preferRelativeResize="0"/>
          <p:nvPr/>
        </p:nvPicPr>
        <p:blipFill>
          <a:blip r:embed="rId3">
            <a:alphaModFix/>
          </a:blip>
          <a:stretch>
            <a:fillRect/>
          </a:stretch>
        </p:blipFill>
        <p:spPr>
          <a:xfrm>
            <a:off x="4972875" y="1417000"/>
            <a:ext cx="4171125" cy="2226580"/>
          </a:xfrm>
          <a:prstGeom prst="rect">
            <a:avLst/>
          </a:prstGeom>
          <a:noFill/>
          <a:ln>
            <a:noFill/>
          </a:ln>
        </p:spPr>
      </p:pic>
      <p:pic>
        <p:nvPicPr>
          <p:cNvPr id="162" name="Google Shape;162;p30"/>
          <p:cNvPicPr preferRelativeResize="0"/>
          <p:nvPr/>
        </p:nvPicPr>
        <p:blipFill>
          <a:blip r:embed="rId4">
            <a:alphaModFix/>
          </a:blip>
          <a:stretch>
            <a:fillRect/>
          </a:stretch>
        </p:blipFill>
        <p:spPr>
          <a:xfrm>
            <a:off x="-4" y="765325"/>
            <a:ext cx="4972874" cy="3367251"/>
          </a:xfrm>
          <a:prstGeom prst="rect">
            <a:avLst/>
          </a:prstGeom>
          <a:noFill/>
          <a:ln>
            <a:noFill/>
          </a:ln>
        </p:spPr>
      </p:pic>
      <p:sp>
        <p:nvSpPr>
          <p:cNvPr id="163" name="Google Shape;163;p30"/>
          <p:cNvSpPr/>
          <p:nvPr/>
        </p:nvSpPr>
        <p:spPr>
          <a:xfrm>
            <a:off x="7453475" y="2484475"/>
            <a:ext cx="1142100" cy="257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お絵描き環境</a:t>
            </a:r>
            <a:endParaRPr>
              <a:latin typeface="HiraMaruPro-W4"/>
              <a:ea typeface="HiraMaruPro-W4"/>
              <a:cs typeface="HiraMaruPro-W4"/>
              <a:sym typeface="HiraMaruPro-W4"/>
            </a:endParaRPr>
          </a:p>
        </p:txBody>
      </p:sp>
      <p:sp>
        <p:nvSpPr>
          <p:cNvPr id="169" name="Google Shape;16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900">
                <a:latin typeface="HiraMaruPro-W4"/>
                <a:ea typeface="HiraMaruPro-W4"/>
                <a:cs typeface="HiraMaruPro-W4"/>
                <a:sym typeface="HiraMaruPro-W4"/>
              </a:rPr>
              <a:t>フラグメントシェーダーを使って絵を描くための環境</a:t>
            </a:r>
            <a:endParaRPr sz="1900">
              <a:latin typeface="HiraMaruPro-W4"/>
              <a:ea typeface="HiraMaruPro-W4"/>
              <a:cs typeface="HiraMaruPro-W4"/>
              <a:sym typeface="HiraMaruPro-W4"/>
            </a:endParaRPr>
          </a:p>
          <a:p>
            <a:pPr indent="0" lvl="0" marL="0" rtl="0" algn="l">
              <a:spcBef>
                <a:spcPts val="1600"/>
              </a:spcBef>
              <a:spcAft>
                <a:spcPts val="0"/>
              </a:spcAft>
              <a:buNone/>
            </a:pPr>
            <a:r>
              <a:t/>
            </a:r>
            <a:endParaRPr sz="1900">
              <a:latin typeface="HiraMaruPro-W4"/>
              <a:ea typeface="HiraMaruPro-W4"/>
              <a:cs typeface="HiraMaruPro-W4"/>
              <a:sym typeface="HiraMaruPro-W4"/>
            </a:endParaRPr>
          </a:p>
          <a:p>
            <a:pPr indent="0" lvl="0" marL="0" rtl="0" algn="l">
              <a:lnSpc>
                <a:spcPct val="100000"/>
              </a:lnSpc>
              <a:spcBef>
                <a:spcPts val="1600"/>
              </a:spcBef>
              <a:spcAft>
                <a:spcPts val="0"/>
              </a:spcAft>
              <a:buNone/>
            </a:pPr>
            <a:r>
              <a:rPr lang="ja" sz="3000">
                <a:solidFill>
                  <a:schemeClr val="accent5"/>
                </a:solidFill>
                <a:latin typeface="Verdana"/>
                <a:ea typeface="Verdana"/>
                <a:cs typeface="Verdana"/>
                <a:sym typeface="Verdana"/>
              </a:rPr>
              <a:t>Unity</a:t>
            </a:r>
            <a:endParaRPr sz="3000">
              <a:solidFill>
                <a:schemeClr val="accent5"/>
              </a:solidFill>
              <a:latin typeface="Verdana"/>
              <a:ea typeface="Verdana"/>
              <a:cs typeface="Verdana"/>
              <a:sym typeface="Verdana"/>
            </a:endParaRPr>
          </a:p>
          <a:p>
            <a:pPr indent="-349250" lvl="0" marL="457200" rtl="0" algn="l">
              <a:lnSpc>
                <a:spcPct val="100000"/>
              </a:lnSpc>
              <a:spcBef>
                <a:spcPts val="800"/>
              </a:spcBef>
              <a:spcAft>
                <a:spcPts val="0"/>
              </a:spcAft>
              <a:buSzPts val="1900"/>
              <a:buFont typeface="HiraMaruPro-W4"/>
              <a:buChar char="-"/>
            </a:pPr>
            <a:r>
              <a:rPr lang="ja" sz="1900">
                <a:latin typeface="HiraMaruPro-W4"/>
                <a:ea typeface="HiraMaruPro-W4"/>
                <a:cs typeface="HiraMaruPro-W4"/>
                <a:sym typeface="HiraMaruPro-W4"/>
              </a:rPr>
              <a:t>適当な板ポリを置いてその上に絵を描く</a:t>
            </a:r>
            <a:endParaRPr sz="1900">
              <a:latin typeface="HiraMaruPro-W4"/>
              <a:ea typeface="HiraMaruPro-W4"/>
              <a:cs typeface="HiraMaruPro-W4"/>
              <a:sym typeface="HiraMaruPro-W4"/>
            </a:endParaRPr>
          </a:p>
          <a:p>
            <a:pPr indent="-349250" lvl="0" marL="457200" rtl="0" algn="l">
              <a:lnSpc>
                <a:spcPct val="100000"/>
              </a:lnSpc>
              <a:spcBef>
                <a:spcPts val="0"/>
              </a:spcBef>
              <a:spcAft>
                <a:spcPts val="0"/>
              </a:spcAft>
              <a:buClr>
                <a:schemeClr val="accent6"/>
              </a:buClr>
              <a:buSzPts val="1900"/>
              <a:buFont typeface="HiraMaruPro-W4"/>
              <a:buChar char="-"/>
            </a:pPr>
            <a:r>
              <a:rPr lang="ja" sz="1900">
                <a:solidFill>
                  <a:schemeClr val="accent6"/>
                </a:solidFill>
                <a:latin typeface="HiraMaruPro-W4"/>
                <a:ea typeface="HiraMaruPro-W4"/>
                <a:cs typeface="HiraMaruPro-W4"/>
                <a:sym typeface="HiraMaruPro-W4"/>
              </a:rPr>
              <a:t>MonoBehaviour.OnRenderImage でポストエフェクトとして絵を描く</a:t>
            </a:r>
            <a:endParaRPr sz="1900">
              <a:solidFill>
                <a:schemeClr val="accent6"/>
              </a:solidFill>
              <a:latin typeface="HiraMaruPro-W4"/>
              <a:ea typeface="HiraMaruPro-W4"/>
              <a:cs typeface="HiraMaruPro-W4"/>
              <a:sym typeface="HiraMaruPro-W4"/>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8520600" cy="3862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自己紹介</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お絵描き環境について</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基本的な考え方</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テクニックについて</a:t>
            </a:r>
            <a:endParaRPr>
              <a:latin typeface="HiraMaruPro-W4"/>
              <a:ea typeface="HiraMaruPro-W4"/>
              <a:cs typeface="HiraMaruPro-W4"/>
              <a:sym typeface="HiraMaruPro-W4"/>
            </a:endParaRPr>
          </a:p>
          <a:p>
            <a:pPr indent="-317500" lvl="1" marL="914400" rtl="0" algn="l">
              <a:lnSpc>
                <a:spcPct val="150000"/>
              </a:lnSpc>
              <a:spcBef>
                <a:spcPts val="0"/>
              </a:spcBef>
              <a:spcAft>
                <a:spcPts val="0"/>
              </a:spcAft>
              <a:buSzPts val="1400"/>
              <a:buFont typeface="HiraMaruPro-W4"/>
              <a:buChar char="-"/>
            </a:pPr>
            <a:r>
              <a:rPr lang="ja" sz="1600">
                <a:latin typeface="HiraMaruPro-W4"/>
                <a:ea typeface="HiraMaruPro-W4"/>
                <a:cs typeface="HiraMaruPro-W4"/>
                <a:sym typeface="HiraMaruPro-W4"/>
              </a:rPr>
              <a:t>ディスタンスフィールド</a:t>
            </a:r>
            <a:endParaRPr sz="1600">
              <a:latin typeface="HiraMaruPro-W4"/>
              <a:ea typeface="HiraMaruPro-W4"/>
              <a:cs typeface="HiraMaruPro-W4"/>
              <a:sym typeface="HiraMaruPro-W4"/>
            </a:endParaRPr>
          </a:p>
          <a:p>
            <a:pPr indent="-330200" lvl="1" marL="914400" rtl="0" algn="l">
              <a:lnSpc>
                <a:spcPct val="150000"/>
              </a:lnSpc>
              <a:spcBef>
                <a:spcPts val="0"/>
              </a:spcBef>
              <a:spcAft>
                <a:spcPts val="0"/>
              </a:spcAft>
              <a:buSzPts val="1600"/>
              <a:buFont typeface="HiraMaruPro-W4"/>
              <a:buChar char="-"/>
            </a:pPr>
            <a:r>
              <a:rPr lang="ja" sz="1600">
                <a:latin typeface="HiraMaruPro-W4"/>
                <a:ea typeface="HiraMaruPro-W4"/>
                <a:cs typeface="HiraMaruPro-W4"/>
                <a:sym typeface="HiraMaruPro-W4"/>
              </a:rPr>
              <a:t>極座標</a:t>
            </a:r>
            <a:endParaRPr sz="1600">
              <a:latin typeface="HiraMaruPro-W4"/>
              <a:ea typeface="HiraMaruPro-W4"/>
              <a:cs typeface="HiraMaruPro-W4"/>
              <a:sym typeface="HiraMaruPro-W4"/>
            </a:endParaRPr>
          </a:p>
          <a:p>
            <a:pPr indent="-330200" lvl="1" marL="914400" rtl="0" algn="l">
              <a:lnSpc>
                <a:spcPct val="150000"/>
              </a:lnSpc>
              <a:spcBef>
                <a:spcPts val="0"/>
              </a:spcBef>
              <a:spcAft>
                <a:spcPts val="0"/>
              </a:spcAft>
              <a:buSzPts val="1600"/>
              <a:buFont typeface="HiraMaruPro-W4"/>
              <a:buChar char="-"/>
            </a:pPr>
            <a:r>
              <a:rPr lang="ja" sz="1600">
                <a:latin typeface="HiraMaruPro-W4"/>
                <a:ea typeface="HiraMaruPro-W4"/>
                <a:cs typeface="HiraMaruPro-W4"/>
                <a:sym typeface="HiraMaruPro-W4"/>
              </a:rPr>
              <a:t>歪み</a:t>
            </a:r>
            <a:endParaRPr sz="1600">
              <a:latin typeface="HiraMaruPro-W4"/>
              <a:ea typeface="HiraMaruPro-W4"/>
              <a:cs typeface="HiraMaruPro-W4"/>
              <a:sym typeface="HiraMaruPro-W4"/>
            </a:endParaRPr>
          </a:p>
          <a:p>
            <a:pPr indent="-330200" lvl="1" marL="914400" rtl="0" algn="l">
              <a:lnSpc>
                <a:spcPct val="150000"/>
              </a:lnSpc>
              <a:spcBef>
                <a:spcPts val="0"/>
              </a:spcBef>
              <a:spcAft>
                <a:spcPts val="0"/>
              </a:spcAft>
              <a:buSzPts val="1600"/>
              <a:buFont typeface="HiraMaruPro-W4"/>
              <a:buChar char="-"/>
            </a:pPr>
            <a:r>
              <a:rPr lang="ja" sz="1600">
                <a:latin typeface="HiraMaruPro-W4"/>
                <a:ea typeface="HiraMaruPro-W4"/>
                <a:cs typeface="HiraMaruPro-W4"/>
                <a:sym typeface="HiraMaruPro-W4"/>
              </a:rPr>
              <a:t>繰り返し</a:t>
            </a:r>
            <a:endParaRPr sz="1600">
              <a:latin typeface="HiraMaruPro-W4"/>
              <a:ea typeface="HiraMaruPro-W4"/>
              <a:cs typeface="HiraMaruPro-W4"/>
              <a:sym typeface="HiraMaruPro-W4"/>
            </a:endParaRPr>
          </a:p>
          <a:p>
            <a:pPr indent="-330200" lvl="1" marL="914400" rtl="0" algn="l">
              <a:lnSpc>
                <a:spcPct val="150000"/>
              </a:lnSpc>
              <a:spcBef>
                <a:spcPts val="0"/>
              </a:spcBef>
              <a:spcAft>
                <a:spcPts val="0"/>
              </a:spcAft>
              <a:buSzPts val="1600"/>
              <a:buFont typeface="HiraMaruPro-W4"/>
              <a:buChar char="-"/>
            </a:pPr>
            <a:r>
              <a:rPr lang="ja" sz="1600">
                <a:latin typeface="HiraMaruPro-W4"/>
                <a:ea typeface="HiraMaruPro-W4"/>
                <a:cs typeface="HiraMaruPro-W4"/>
                <a:sym typeface="HiraMaruPro-W4"/>
              </a:rPr>
              <a:t>擬似乱数</a:t>
            </a:r>
            <a:endParaRPr sz="1600">
              <a:latin typeface="HiraMaruPro-W4"/>
              <a:ea typeface="HiraMaruPro-W4"/>
              <a:cs typeface="HiraMaruPro-W4"/>
              <a:sym typeface="HiraMaruPro-W4"/>
            </a:endParaRPr>
          </a:p>
        </p:txBody>
      </p:sp>
      <p:sp>
        <p:nvSpPr>
          <p:cNvPr id="61" name="Google Shape;61;p1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2800">
                <a:solidFill>
                  <a:srgbClr val="FFFFFF"/>
                </a:solidFill>
                <a:latin typeface="HiraMaruPro-W4"/>
                <a:ea typeface="HiraMaruPro-W4"/>
                <a:cs typeface="HiraMaruPro-W4"/>
                <a:sym typeface="HiraMaruPro-W4"/>
              </a:rPr>
              <a:t>目次</a:t>
            </a:r>
            <a:endParaRPr sz="2800">
              <a:solidFill>
                <a:srgbClr val="FFFFFF"/>
              </a:solidFill>
              <a:latin typeface="HiraMaruPro-W4"/>
              <a:ea typeface="HiraMaruPro-W4"/>
              <a:cs typeface="HiraMaruPro-W4"/>
              <a:sym typeface="HiraMaruPro-W4"/>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お絵描き環境</a:t>
            </a:r>
            <a:endParaRPr>
              <a:latin typeface="HiraMaruPro-W4"/>
              <a:ea typeface="HiraMaruPro-W4"/>
              <a:cs typeface="HiraMaruPro-W4"/>
              <a:sym typeface="HiraMaruPro-W4"/>
            </a:endParaRPr>
          </a:p>
        </p:txBody>
      </p:sp>
      <p:sp>
        <p:nvSpPr>
          <p:cNvPr id="175" name="Google Shape;17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600">
                <a:solidFill>
                  <a:srgbClr val="F92671"/>
                </a:solidFill>
                <a:latin typeface="Verdana"/>
                <a:ea typeface="Verdana"/>
                <a:cs typeface="Verdana"/>
                <a:sym typeface="Verdana"/>
              </a:rPr>
              <a:t>using</a:t>
            </a:r>
            <a:r>
              <a:rPr lang="ja" sz="1600">
                <a:solidFill>
                  <a:srgbClr val="F7F7F2"/>
                </a:solidFill>
                <a:latin typeface="Verdana"/>
                <a:ea typeface="Verdana"/>
                <a:cs typeface="Verdana"/>
                <a:sym typeface="Verdana"/>
              </a:rPr>
              <a:t> UnityEngine;</a:t>
            </a:r>
            <a:endParaRPr sz="1600">
              <a:solidFill>
                <a:srgbClr val="F7F7F2"/>
              </a:solidFill>
              <a:latin typeface="Verdana"/>
              <a:ea typeface="Verdana"/>
              <a:cs typeface="Verdana"/>
              <a:sym typeface="Verdana"/>
            </a:endParaRPr>
          </a:p>
          <a:p>
            <a:pPr indent="0" lvl="0" marL="0" rtl="0" algn="l">
              <a:spcBef>
                <a:spcPts val="0"/>
              </a:spcBef>
              <a:spcAft>
                <a:spcPts val="0"/>
              </a:spcAft>
              <a:buNone/>
            </a:pPr>
            <a:r>
              <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92671"/>
                </a:solidFill>
                <a:latin typeface="Verdana"/>
                <a:ea typeface="Verdana"/>
                <a:cs typeface="Verdana"/>
                <a:sym typeface="Verdana"/>
              </a:rPr>
              <a:t>public</a:t>
            </a:r>
            <a:r>
              <a:rPr lang="ja" sz="1600">
                <a:solidFill>
                  <a:srgbClr val="F7F7F2"/>
                </a:solidFill>
                <a:latin typeface="Verdana"/>
                <a:ea typeface="Verdana"/>
                <a:cs typeface="Verdana"/>
                <a:sym typeface="Verdana"/>
              </a:rPr>
              <a:t> </a:t>
            </a:r>
            <a:r>
              <a:rPr lang="ja" sz="1600">
                <a:solidFill>
                  <a:srgbClr val="F92671"/>
                </a:solidFill>
                <a:latin typeface="Verdana"/>
                <a:ea typeface="Verdana"/>
                <a:cs typeface="Verdana"/>
                <a:sym typeface="Verdana"/>
              </a:rPr>
              <a:t>class</a:t>
            </a:r>
            <a:r>
              <a:rPr lang="ja" sz="1600">
                <a:solidFill>
                  <a:srgbClr val="F7F7F2"/>
                </a:solidFill>
                <a:latin typeface="Verdana"/>
                <a:ea typeface="Verdana"/>
                <a:cs typeface="Verdana"/>
                <a:sym typeface="Verdana"/>
              </a:rPr>
              <a:t> </a:t>
            </a:r>
            <a:r>
              <a:rPr lang="ja" sz="1600">
                <a:solidFill>
                  <a:srgbClr val="65D9EF"/>
                </a:solidFill>
                <a:latin typeface="Verdana"/>
                <a:ea typeface="Verdana"/>
                <a:cs typeface="Verdana"/>
                <a:sym typeface="Verdana"/>
              </a:rPr>
              <a:t>Sketch</a:t>
            </a:r>
            <a:r>
              <a:rPr lang="ja" sz="1600">
                <a:solidFill>
                  <a:srgbClr val="F7F7F2"/>
                </a:solidFill>
                <a:latin typeface="Verdana"/>
                <a:ea typeface="Verdana"/>
                <a:cs typeface="Verdana"/>
                <a:sym typeface="Verdana"/>
              </a:rPr>
              <a:t> : </a:t>
            </a:r>
            <a:r>
              <a:rPr lang="ja" sz="1600">
                <a:solidFill>
                  <a:srgbClr val="65D9EF"/>
                </a:solidFill>
                <a:latin typeface="Verdana"/>
                <a:ea typeface="Verdana"/>
                <a:cs typeface="Verdana"/>
                <a:sym typeface="Verdana"/>
              </a:rPr>
              <a:t>MonoBehaviour</a:t>
            </a:r>
            <a:endParaRPr sz="1600">
              <a:solidFill>
                <a:srgbClr val="65D9EF"/>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[SerializeField]</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r>
              <a:rPr lang="ja" sz="1600">
                <a:solidFill>
                  <a:srgbClr val="65D9EF"/>
                </a:solidFill>
                <a:latin typeface="Verdana"/>
                <a:ea typeface="Verdana"/>
                <a:cs typeface="Verdana"/>
                <a:sym typeface="Verdana"/>
              </a:rPr>
              <a:t>Material</a:t>
            </a:r>
            <a:r>
              <a:rPr lang="ja" sz="1600">
                <a:solidFill>
                  <a:srgbClr val="F7F7F2"/>
                </a:solidFill>
                <a:latin typeface="Verdana"/>
                <a:ea typeface="Verdana"/>
                <a:cs typeface="Verdana"/>
                <a:sym typeface="Verdana"/>
              </a:rPr>
              <a:t> </a:t>
            </a:r>
            <a:r>
              <a:rPr lang="ja" sz="1600">
                <a:solidFill>
                  <a:srgbClr val="2EE2A6"/>
                </a:solidFill>
                <a:latin typeface="Verdana"/>
                <a:ea typeface="Verdana"/>
                <a:cs typeface="Verdana"/>
                <a:sym typeface="Verdana"/>
              </a:rPr>
              <a:t>mat</a:t>
            </a:r>
            <a:r>
              <a:rPr lang="ja" sz="1600">
                <a:solidFill>
                  <a:srgbClr val="F7F7F2"/>
                </a:solidFill>
                <a:latin typeface="Verdana"/>
                <a:ea typeface="Verdana"/>
                <a:cs typeface="Verdana"/>
                <a:sym typeface="Verdana"/>
              </a:rPr>
              <a:t>;</a:t>
            </a:r>
            <a:endParaRPr sz="1600">
              <a:solidFill>
                <a:srgbClr val="F7F7F2"/>
              </a:solidFill>
              <a:latin typeface="Verdana"/>
              <a:ea typeface="Verdana"/>
              <a:cs typeface="Verdana"/>
              <a:sym typeface="Verdana"/>
            </a:endParaRPr>
          </a:p>
          <a:p>
            <a:pPr indent="0" lvl="0" marL="0" rtl="0" algn="l">
              <a:spcBef>
                <a:spcPts val="0"/>
              </a:spcBef>
              <a:spcAft>
                <a:spcPts val="0"/>
              </a:spcAft>
              <a:buNone/>
            </a:pPr>
            <a:r>
              <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r>
              <a:rPr lang="ja" sz="1600">
                <a:solidFill>
                  <a:srgbClr val="F92671"/>
                </a:solidFill>
                <a:highlight>
                  <a:srgbClr val="0000FF"/>
                </a:highlight>
                <a:latin typeface="Verdana"/>
                <a:ea typeface="Verdana"/>
                <a:cs typeface="Verdana"/>
                <a:sym typeface="Verdana"/>
              </a:rPr>
              <a:t>void</a:t>
            </a:r>
            <a:r>
              <a:rPr lang="ja" sz="1600">
                <a:solidFill>
                  <a:srgbClr val="F7F7F2"/>
                </a:solidFill>
                <a:highlight>
                  <a:srgbClr val="0000FF"/>
                </a:highlight>
                <a:latin typeface="Verdana"/>
                <a:ea typeface="Verdana"/>
                <a:cs typeface="Verdana"/>
                <a:sym typeface="Verdana"/>
              </a:rPr>
              <a:t> </a:t>
            </a:r>
            <a:r>
              <a:rPr lang="ja" sz="1600">
                <a:solidFill>
                  <a:srgbClr val="FD971E"/>
                </a:solidFill>
                <a:highlight>
                  <a:srgbClr val="0000FF"/>
                </a:highlight>
                <a:latin typeface="Verdana"/>
                <a:ea typeface="Verdana"/>
                <a:cs typeface="Verdana"/>
                <a:sym typeface="Verdana"/>
              </a:rPr>
              <a:t>OnRenderImage</a:t>
            </a:r>
            <a:r>
              <a:rPr lang="ja" sz="1600">
                <a:solidFill>
                  <a:srgbClr val="F7F7F2"/>
                </a:solidFill>
                <a:highlight>
                  <a:srgbClr val="0000FF"/>
                </a:highlight>
                <a:latin typeface="Verdana"/>
                <a:ea typeface="Verdana"/>
                <a:cs typeface="Verdana"/>
                <a:sym typeface="Verdana"/>
              </a:rPr>
              <a:t>(</a:t>
            </a:r>
            <a:r>
              <a:rPr lang="ja" sz="1600">
                <a:solidFill>
                  <a:srgbClr val="65D9EF"/>
                </a:solidFill>
                <a:highlight>
                  <a:srgbClr val="0000FF"/>
                </a:highlight>
                <a:latin typeface="Verdana"/>
                <a:ea typeface="Verdana"/>
                <a:cs typeface="Verdana"/>
                <a:sym typeface="Verdana"/>
              </a:rPr>
              <a:t>RenderTexture</a:t>
            </a:r>
            <a:r>
              <a:rPr lang="ja" sz="1600">
                <a:solidFill>
                  <a:srgbClr val="F7F7F2"/>
                </a:solidFill>
                <a:highlight>
                  <a:srgbClr val="0000FF"/>
                </a:highlight>
                <a:latin typeface="Verdana"/>
                <a:ea typeface="Verdana"/>
                <a:cs typeface="Verdana"/>
                <a:sym typeface="Verdana"/>
              </a:rPr>
              <a:t> src, </a:t>
            </a:r>
            <a:r>
              <a:rPr lang="ja" sz="1600">
                <a:solidFill>
                  <a:srgbClr val="65D9EF"/>
                </a:solidFill>
                <a:highlight>
                  <a:srgbClr val="0000FF"/>
                </a:highlight>
                <a:latin typeface="Verdana"/>
                <a:ea typeface="Verdana"/>
                <a:cs typeface="Verdana"/>
                <a:sym typeface="Verdana"/>
              </a:rPr>
              <a:t>RenderTexture</a:t>
            </a:r>
            <a:r>
              <a:rPr lang="ja" sz="1600">
                <a:solidFill>
                  <a:srgbClr val="F7F7F2"/>
                </a:solidFill>
                <a:highlight>
                  <a:srgbClr val="0000FF"/>
                </a:highlight>
                <a:latin typeface="Verdana"/>
                <a:ea typeface="Verdana"/>
                <a:cs typeface="Verdana"/>
                <a:sym typeface="Verdana"/>
              </a:rPr>
              <a:t> dest)</a:t>
            </a:r>
            <a:endParaRPr sz="16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r>
              <a:rPr lang="ja" sz="1600">
                <a:solidFill>
                  <a:srgbClr val="65D9EF"/>
                </a:solidFill>
                <a:latin typeface="Verdana"/>
                <a:ea typeface="Verdana"/>
                <a:cs typeface="Verdana"/>
                <a:sym typeface="Verdana"/>
              </a:rPr>
              <a:t>Graphics</a:t>
            </a:r>
            <a:r>
              <a:rPr lang="ja" sz="1600">
                <a:solidFill>
                  <a:srgbClr val="F7F7F2"/>
                </a:solidFill>
                <a:latin typeface="Verdana"/>
                <a:ea typeface="Verdana"/>
                <a:cs typeface="Verdana"/>
                <a:sym typeface="Verdana"/>
              </a:rPr>
              <a:t>.</a:t>
            </a:r>
            <a:r>
              <a:rPr lang="ja" sz="1600">
                <a:solidFill>
                  <a:srgbClr val="FD971E"/>
                </a:solidFill>
                <a:latin typeface="Verdana"/>
                <a:ea typeface="Verdana"/>
                <a:cs typeface="Verdana"/>
                <a:sym typeface="Verdana"/>
              </a:rPr>
              <a:t>Blit</a:t>
            </a:r>
            <a:r>
              <a:rPr lang="ja" sz="1600">
                <a:solidFill>
                  <a:srgbClr val="F7F7F2"/>
                </a:solidFill>
                <a:latin typeface="Verdana"/>
                <a:ea typeface="Verdana"/>
                <a:cs typeface="Verdana"/>
                <a:sym typeface="Verdana"/>
              </a:rPr>
              <a:t>(</a:t>
            </a:r>
            <a:r>
              <a:rPr lang="ja" sz="1600">
                <a:solidFill>
                  <a:srgbClr val="AE81FF"/>
                </a:solidFill>
                <a:latin typeface="Verdana"/>
                <a:ea typeface="Verdana"/>
                <a:cs typeface="Verdana"/>
                <a:sym typeface="Verdana"/>
              </a:rPr>
              <a:t>null</a:t>
            </a:r>
            <a:r>
              <a:rPr lang="ja" sz="1600">
                <a:solidFill>
                  <a:srgbClr val="F7F7F2"/>
                </a:solidFill>
                <a:latin typeface="Verdana"/>
                <a:ea typeface="Verdana"/>
                <a:cs typeface="Verdana"/>
                <a:sym typeface="Verdana"/>
              </a:rPr>
              <a:t>, dest, </a:t>
            </a:r>
            <a:r>
              <a:rPr lang="ja" sz="1600">
                <a:solidFill>
                  <a:srgbClr val="2EE2A6"/>
                </a:solidFill>
                <a:latin typeface="Verdana"/>
                <a:ea typeface="Verdana"/>
                <a:cs typeface="Verdana"/>
                <a:sym typeface="Verdana"/>
              </a:rPr>
              <a:t>mat</a:t>
            </a:r>
            <a:r>
              <a:rPr lang="ja" sz="1600">
                <a:solidFill>
                  <a:srgbClr val="F7F7F2"/>
                </a:solidFill>
                <a:latin typeface="Verdana"/>
                <a:ea typeface="Verdana"/>
                <a:cs typeface="Verdana"/>
                <a:sym typeface="Verdana"/>
              </a:rPr>
              <a:t>);</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a:t>
            </a:r>
            <a:endParaRPr sz="1600">
              <a:solidFill>
                <a:srgbClr val="F92671"/>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お絵描き環境</a:t>
            </a:r>
            <a:endParaRPr>
              <a:latin typeface="HiraMaruPro-W4"/>
              <a:ea typeface="HiraMaruPro-W4"/>
              <a:cs typeface="HiraMaruPro-W4"/>
              <a:sym typeface="HiraMaruPro-W4"/>
            </a:endParaRPr>
          </a:p>
        </p:txBody>
      </p:sp>
      <p:sp>
        <p:nvSpPr>
          <p:cNvPr id="181" name="Google Shape;18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600">
                <a:solidFill>
                  <a:srgbClr val="F92671"/>
                </a:solidFill>
                <a:latin typeface="Verdana"/>
                <a:ea typeface="Verdana"/>
                <a:cs typeface="Verdana"/>
                <a:sym typeface="Verdana"/>
              </a:rPr>
              <a:t>using</a:t>
            </a:r>
            <a:r>
              <a:rPr lang="ja" sz="1600">
                <a:solidFill>
                  <a:srgbClr val="F7F7F2"/>
                </a:solidFill>
                <a:latin typeface="Verdana"/>
                <a:ea typeface="Verdana"/>
                <a:cs typeface="Verdana"/>
                <a:sym typeface="Verdana"/>
              </a:rPr>
              <a:t> UnityEngine;</a:t>
            </a:r>
            <a:endParaRPr sz="1600">
              <a:solidFill>
                <a:srgbClr val="F7F7F2"/>
              </a:solidFill>
              <a:latin typeface="Verdana"/>
              <a:ea typeface="Verdana"/>
              <a:cs typeface="Verdana"/>
              <a:sym typeface="Verdana"/>
            </a:endParaRPr>
          </a:p>
          <a:p>
            <a:pPr indent="0" lvl="0" marL="0" rtl="0" algn="l">
              <a:spcBef>
                <a:spcPts val="0"/>
              </a:spcBef>
              <a:spcAft>
                <a:spcPts val="0"/>
              </a:spcAft>
              <a:buNone/>
            </a:pPr>
            <a:r>
              <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92671"/>
                </a:solidFill>
                <a:latin typeface="Verdana"/>
                <a:ea typeface="Verdana"/>
                <a:cs typeface="Verdana"/>
                <a:sym typeface="Verdana"/>
              </a:rPr>
              <a:t>public</a:t>
            </a:r>
            <a:r>
              <a:rPr lang="ja" sz="1600">
                <a:solidFill>
                  <a:srgbClr val="F7F7F2"/>
                </a:solidFill>
                <a:latin typeface="Verdana"/>
                <a:ea typeface="Verdana"/>
                <a:cs typeface="Verdana"/>
                <a:sym typeface="Verdana"/>
              </a:rPr>
              <a:t> </a:t>
            </a:r>
            <a:r>
              <a:rPr lang="ja" sz="1600">
                <a:solidFill>
                  <a:srgbClr val="F92671"/>
                </a:solidFill>
                <a:latin typeface="Verdana"/>
                <a:ea typeface="Verdana"/>
                <a:cs typeface="Verdana"/>
                <a:sym typeface="Verdana"/>
              </a:rPr>
              <a:t>class</a:t>
            </a:r>
            <a:r>
              <a:rPr lang="ja" sz="1600">
                <a:solidFill>
                  <a:srgbClr val="F7F7F2"/>
                </a:solidFill>
                <a:latin typeface="Verdana"/>
                <a:ea typeface="Verdana"/>
                <a:cs typeface="Verdana"/>
                <a:sym typeface="Verdana"/>
              </a:rPr>
              <a:t> </a:t>
            </a:r>
            <a:r>
              <a:rPr lang="ja" sz="1600">
                <a:solidFill>
                  <a:srgbClr val="65D9EF"/>
                </a:solidFill>
                <a:latin typeface="Verdana"/>
                <a:ea typeface="Verdana"/>
                <a:cs typeface="Verdana"/>
                <a:sym typeface="Verdana"/>
              </a:rPr>
              <a:t>Sketch</a:t>
            </a:r>
            <a:r>
              <a:rPr lang="ja" sz="1600">
                <a:solidFill>
                  <a:srgbClr val="F7F7F2"/>
                </a:solidFill>
                <a:latin typeface="Verdana"/>
                <a:ea typeface="Verdana"/>
                <a:cs typeface="Verdana"/>
                <a:sym typeface="Verdana"/>
              </a:rPr>
              <a:t> : </a:t>
            </a:r>
            <a:r>
              <a:rPr lang="ja" sz="1600">
                <a:solidFill>
                  <a:srgbClr val="65D9EF"/>
                </a:solidFill>
                <a:latin typeface="Verdana"/>
                <a:ea typeface="Verdana"/>
                <a:cs typeface="Verdana"/>
                <a:sym typeface="Verdana"/>
              </a:rPr>
              <a:t>MonoBehaviour</a:t>
            </a:r>
            <a:endParaRPr sz="1600">
              <a:solidFill>
                <a:srgbClr val="65D9EF"/>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[SerializeField]</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r>
              <a:rPr lang="ja" sz="1600">
                <a:solidFill>
                  <a:srgbClr val="65D9EF"/>
                </a:solidFill>
                <a:latin typeface="Verdana"/>
                <a:ea typeface="Verdana"/>
                <a:cs typeface="Verdana"/>
                <a:sym typeface="Verdana"/>
              </a:rPr>
              <a:t>Material</a:t>
            </a:r>
            <a:r>
              <a:rPr lang="ja" sz="1600">
                <a:solidFill>
                  <a:srgbClr val="F7F7F2"/>
                </a:solidFill>
                <a:latin typeface="Verdana"/>
                <a:ea typeface="Verdana"/>
                <a:cs typeface="Verdana"/>
                <a:sym typeface="Verdana"/>
              </a:rPr>
              <a:t> </a:t>
            </a:r>
            <a:r>
              <a:rPr lang="ja" sz="1600">
                <a:solidFill>
                  <a:srgbClr val="2EE2A6"/>
                </a:solidFill>
                <a:latin typeface="Verdana"/>
                <a:ea typeface="Verdana"/>
                <a:cs typeface="Verdana"/>
                <a:sym typeface="Verdana"/>
              </a:rPr>
              <a:t>mat</a:t>
            </a:r>
            <a:r>
              <a:rPr lang="ja" sz="1600">
                <a:solidFill>
                  <a:srgbClr val="F7F7F2"/>
                </a:solidFill>
                <a:latin typeface="Verdana"/>
                <a:ea typeface="Verdana"/>
                <a:cs typeface="Verdana"/>
                <a:sym typeface="Verdana"/>
              </a:rPr>
              <a:t>;</a:t>
            </a:r>
            <a:endParaRPr sz="1600">
              <a:solidFill>
                <a:srgbClr val="F7F7F2"/>
              </a:solidFill>
              <a:latin typeface="Verdana"/>
              <a:ea typeface="Verdana"/>
              <a:cs typeface="Verdana"/>
              <a:sym typeface="Verdana"/>
            </a:endParaRPr>
          </a:p>
          <a:p>
            <a:pPr indent="0" lvl="0" marL="0" rtl="0" algn="l">
              <a:spcBef>
                <a:spcPts val="0"/>
              </a:spcBef>
              <a:spcAft>
                <a:spcPts val="0"/>
              </a:spcAft>
              <a:buNone/>
            </a:pPr>
            <a:r>
              <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r>
              <a:rPr lang="ja" sz="1600">
                <a:solidFill>
                  <a:srgbClr val="F92671"/>
                </a:solidFill>
                <a:latin typeface="Verdana"/>
                <a:ea typeface="Verdana"/>
                <a:cs typeface="Verdana"/>
                <a:sym typeface="Verdana"/>
              </a:rPr>
              <a:t>void</a:t>
            </a:r>
            <a:r>
              <a:rPr lang="ja" sz="1600">
                <a:solidFill>
                  <a:srgbClr val="F7F7F2"/>
                </a:solidFill>
                <a:latin typeface="Verdana"/>
                <a:ea typeface="Verdana"/>
                <a:cs typeface="Verdana"/>
                <a:sym typeface="Verdana"/>
              </a:rPr>
              <a:t> </a:t>
            </a:r>
            <a:r>
              <a:rPr lang="ja" sz="1600">
                <a:solidFill>
                  <a:srgbClr val="FD971E"/>
                </a:solidFill>
                <a:latin typeface="Verdana"/>
                <a:ea typeface="Verdana"/>
                <a:cs typeface="Verdana"/>
                <a:sym typeface="Verdana"/>
              </a:rPr>
              <a:t>OnRenderImage</a:t>
            </a:r>
            <a:r>
              <a:rPr lang="ja" sz="1600">
                <a:solidFill>
                  <a:srgbClr val="F7F7F2"/>
                </a:solidFill>
                <a:latin typeface="Verdana"/>
                <a:ea typeface="Verdana"/>
                <a:cs typeface="Verdana"/>
                <a:sym typeface="Verdana"/>
              </a:rPr>
              <a:t>(</a:t>
            </a:r>
            <a:r>
              <a:rPr lang="ja" sz="1600">
                <a:solidFill>
                  <a:srgbClr val="65D9EF"/>
                </a:solidFill>
                <a:latin typeface="Verdana"/>
                <a:ea typeface="Verdana"/>
                <a:cs typeface="Verdana"/>
                <a:sym typeface="Verdana"/>
              </a:rPr>
              <a:t>RenderTexture</a:t>
            </a:r>
            <a:r>
              <a:rPr lang="ja" sz="1600">
                <a:solidFill>
                  <a:srgbClr val="F7F7F2"/>
                </a:solidFill>
                <a:latin typeface="Verdana"/>
                <a:ea typeface="Verdana"/>
                <a:cs typeface="Verdana"/>
                <a:sym typeface="Verdana"/>
              </a:rPr>
              <a:t> src, </a:t>
            </a:r>
            <a:r>
              <a:rPr lang="ja" sz="1600">
                <a:solidFill>
                  <a:srgbClr val="65D9EF"/>
                </a:solidFill>
                <a:latin typeface="Verdana"/>
                <a:ea typeface="Verdana"/>
                <a:cs typeface="Verdana"/>
                <a:sym typeface="Verdana"/>
              </a:rPr>
              <a:t>RenderTexture</a:t>
            </a:r>
            <a:r>
              <a:rPr lang="ja" sz="1600">
                <a:solidFill>
                  <a:srgbClr val="F7F7F2"/>
                </a:solidFill>
                <a:latin typeface="Verdana"/>
                <a:ea typeface="Verdana"/>
                <a:cs typeface="Verdana"/>
                <a:sym typeface="Verdana"/>
              </a:rPr>
              <a:t> dest)</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r>
              <a:rPr lang="ja" sz="1600">
                <a:solidFill>
                  <a:srgbClr val="65D9EF"/>
                </a:solidFill>
                <a:highlight>
                  <a:srgbClr val="0000FF"/>
                </a:highlight>
                <a:latin typeface="Verdana"/>
                <a:ea typeface="Verdana"/>
                <a:cs typeface="Verdana"/>
                <a:sym typeface="Verdana"/>
              </a:rPr>
              <a:t>Graphics</a:t>
            </a:r>
            <a:r>
              <a:rPr lang="ja" sz="1600">
                <a:solidFill>
                  <a:srgbClr val="F7F7F2"/>
                </a:solidFill>
                <a:highlight>
                  <a:srgbClr val="0000FF"/>
                </a:highlight>
                <a:latin typeface="Verdana"/>
                <a:ea typeface="Verdana"/>
                <a:cs typeface="Verdana"/>
                <a:sym typeface="Verdana"/>
              </a:rPr>
              <a:t>.</a:t>
            </a:r>
            <a:r>
              <a:rPr lang="ja" sz="1600">
                <a:solidFill>
                  <a:srgbClr val="FD971E"/>
                </a:solidFill>
                <a:highlight>
                  <a:srgbClr val="0000FF"/>
                </a:highlight>
                <a:latin typeface="Verdana"/>
                <a:ea typeface="Verdana"/>
                <a:cs typeface="Verdana"/>
                <a:sym typeface="Verdana"/>
              </a:rPr>
              <a:t>Blit</a:t>
            </a:r>
            <a:r>
              <a:rPr lang="ja" sz="1600">
                <a:solidFill>
                  <a:srgbClr val="F7F7F2"/>
                </a:solidFill>
                <a:highlight>
                  <a:srgbClr val="0000FF"/>
                </a:highlight>
                <a:latin typeface="Verdana"/>
                <a:ea typeface="Verdana"/>
                <a:cs typeface="Verdana"/>
                <a:sym typeface="Verdana"/>
              </a:rPr>
              <a:t>(</a:t>
            </a:r>
            <a:r>
              <a:rPr lang="ja" sz="1600">
                <a:solidFill>
                  <a:srgbClr val="AE81FF"/>
                </a:solidFill>
                <a:highlight>
                  <a:srgbClr val="0000FF"/>
                </a:highlight>
                <a:latin typeface="Verdana"/>
                <a:ea typeface="Verdana"/>
                <a:cs typeface="Verdana"/>
                <a:sym typeface="Verdana"/>
              </a:rPr>
              <a:t>null</a:t>
            </a:r>
            <a:r>
              <a:rPr lang="ja" sz="1600">
                <a:solidFill>
                  <a:srgbClr val="F7F7F2"/>
                </a:solidFill>
                <a:highlight>
                  <a:srgbClr val="0000FF"/>
                </a:highlight>
                <a:latin typeface="Verdana"/>
                <a:ea typeface="Verdana"/>
                <a:cs typeface="Verdana"/>
                <a:sym typeface="Verdana"/>
              </a:rPr>
              <a:t>, dest, </a:t>
            </a:r>
            <a:r>
              <a:rPr lang="ja" sz="1600">
                <a:solidFill>
                  <a:srgbClr val="2EE2A6"/>
                </a:solidFill>
                <a:highlight>
                  <a:srgbClr val="0000FF"/>
                </a:highlight>
                <a:latin typeface="Verdana"/>
                <a:ea typeface="Verdana"/>
                <a:cs typeface="Verdana"/>
                <a:sym typeface="Verdana"/>
              </a:rPr>
              <a:t>mat</a:t>
            </a:r>
            <a:r>
              <a:rPr lang="ja" sz="1600">
                <a:solidFill>
                  <a:srgbClr val="F7F7F2"/>
                </a:solidFill>
                <a:highlight>
                  <a:srgbClr val="0000FF"/>
                </a:highlight>
                <a:latin typeface="Verdana"/>
                <a:ea typeface="Verdana"/>
                <a:cs typeface="Verdana"/>
                <a:sym typeface="Verdana"/>
              </a:rPr>
              <a:t>);</a:t>
            </a:r>
            <a:endParaRPr sz="16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    }</a:t>
            </a:r>
            <a:endParaRPr sz="1600">
              <a:solidFill>
                <a:srgbClr val="F7F7F2"/>
              </a:solidFill>
              <a:latin typeface="Verdana"/>
              <a:ea typeface="Verdana"/>
              <a:cs typeface="Verdana"/>
              <a:sym typeface="Verdana"/>
            </a:endParaRPr>
          </a:p>
          <a:p>
            <a:pPr indent="0" lvl="0" marL="0" rtl="0" algn="l">
              <a:spcBef>
                <a:spcPts val="0"/>
              </a:spcBef>
              <a:spcAft>
                <a:spcPts val="0"/>
              </a:spcAft>
              <a:buNone/>
            </a:pPr>
            <a:r>
              <a:rPr lang="ja" sz="1600">
                <a:solidFill>
                  <a:srgbClr val="F7F7F2"/>
                </a:solidFill>
                <a:latin typeface="Verdana"/>
                <a:ea typeface="Verdana"/>
                <a:cs typeface="Verdana"/>
                <a:sym typeface="Verdana"/>
              </a:rPr>
              <a:t>}</a:t>
            </a:r>
            <a:endParaRPr sz="1600">
              <a:solidFill>
                <a:srgbClr val="F92671"/>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4"/>
          <p:cNvPicPr preferRelativeResize="0"/>
          <p:nvPr/>
        </p:nvPicPr>
        <p:blipFill>
          <a:blip r:embed="rId3">
            <a:alphaModFix/>
          </a:blip>
          <a:stretch>
            <a:fillRect/>
          </a:stretch>
        </p:blipFill>
        <p:spPr>
          <a:xfrm>
            <a:off x="0" y="809613"/>
            <a:ext cx="9144000" cy="3524273"/>
          </a:xfrm>
          <a:prstGeom prst="rect">
            <a:avLst/>
          </a:prstGeom>
          <a:noFill/>
          <a:ln>
            <a:noFill/>
          </a:ln>
        </p:spPr>
      </p:pic>
      <p:sp>
        <p:nvSpPr>
          <p:cNvPr id="187" name="Google Shape;187;p34"/>
          <p:cNvSpPr/>
          <p:nvPr/>
        </p:nvSpPr>
        <p:spPr>
          <a:xfrm>
            <a:off x="5517225" y="3078450"/>
            <a:ext cx="2496000" cy="702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35"/>
          <p:cNvPicPr preferRelativeResize="0"/>
          <p:nvPr/>
        </p:nvPicPr>
        <p:blipFill>
          <a:blip r:embed="rId3">
            <a:alphaModFix/>
          </a:blip>
          <a:stretch>
            <a:fillRect/>
          </a:stretch>
        </p:blipFill>
        <p:spPr>
          <a:xfrm>
            <a:off x="0" y="282738"/>
            <a:ext cx="9143999" cy="45780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考え方</a:t>
            </a:r>
            <a:endParaRPr>
              <a:latin typeface="HiraMaruPro-W4"/>
              <a:ea typeface="HiraMaruPro-W4"/>
              <a:cs typeface="HiraMaruPro-W4"/>
              <a:sym typeface="HiraMaruPro-W4"/>
            </a:endParaRPr>
          </a:p>
        </p:txBody>
      </p:sp>
      <p:sp>
        <p:nvSpPr>
          <p:cNvPr id="198" name="Google Shape;198;p36"/>
          <p:cNvSpPr txBox="1"/>
          <p:nvPr>
            <p:ph idx="1" type="body"/>
          </p:nvPr>
        </p:nvSpPr>
        <p:spPr>
          <a:xfrm>
            <a:off x="1234500" y="1706075"/>
            <a:ext cx="6675000" cy="28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4800">
                <a:solidFill>
                  <a:schemeClr val="accent5"/>
                </a:solidFill>
                <a:latin typeface="HiraMaruPro-W4"/>
                <a:ea typeface="HiraMaruPro-W4"/>
                <a:cs typeface="HiraMaruPro-W4"/>
                <a:sym typeface="HiraMaruPro-W4"/>
              </a:rPr>
              <a:t>座標</a:t>
            </a:r>
            <a:endParaRPr sz="4800">
              <a:solidFill>
                <a:schemeClr val="accent5"/>
              </a:solidFill>
              <a:latin typeface="HiraMaruPro-W4"/>
              <a:ea typeface="HiraMaruPro-W4"/>
              <a:cs typeface="HiraMaruPro-W4"/>
              <a:sym typeface="HiraMaruPro-W4"/>
            </a:endParaRPr>
          </a:p>
          <a:p>
            <a:pPr indent="0" lvl="0" marL="0" rtl="0" algn="l">
              <a:spcBef>
                <a:spcPts val="1600"/>
              </a:spcBef>
              <a:spcAft>
                <a:spcPts val="1600"/>
              </a:spcAft>
              <a:buNone/>
            </a:pPr>
            <a:r>
              <a:rPr lang="ja" sz="4800">
                <a:solidFill>
                  <a:schemeClr val="accent5"/>
                </a:solidFill>
                <a:latin typeface="HiraMaruPro-W4"/>
                <a:ea typeface="HiraMaruPro-W4"/>
                <a:cs typeface="HiraMaruPro-W4"/>
                <a:sym typeface="HiraMaruPro-W4"/>
              </a:rPr>
              <a:t>時間</a:t>
            </a:r>
            <a:endParaRPr sz="4800">
              <a:solidFill>
                <a:schemeClr val="accent5"/>
              </a:solidFill>
              <a:latin typeface="HiraMaruPro-W4"/>
              <a:ea typeface="HiraMaruPro-W4"/>
              <a:cs typeface="HiraMaruPro-W4"/>
              <a:sym typeface="HiraMaruPro-W4"/>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考え方</a:t>
            </a:r>
            <a:endParaRPr>
              <a:latin typeface="HiraMaruPro-W4"/>
              <a:ea typeface="HiraMaruPro-W4"/>
              <a:cs typeface="HiraMaruPro-W4"/>
              <a:sym typeface="HiraMaruPro-W4"/>
            </a:endParaRPr>
          </a:p>
        </p:txBody>
      </p:sp>
      <p:sp>
        <p:nvSpPr>
          <p:cNvPr id="204" name="Google Shape;204;p37"/>
          <p:cNvSpPr txBox="1"/>
          <p:nvPr>
            <p:ph idx="1" type="body"/>
          </p:nvPr>
        </p:nvSpPr>
        <p:spPr>
          <a:xfrm>
            <a:off x="1234500" y="1706075"/>
            <a:ext cx="6675000" cy="28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4800">
                <a:solidFill>
                  <a:schemeClr val="accent5"/>
                </a:solidFill>
                <a:latin typeface="HiraMaruPro-W4"/>
                <a:ea typeface="HiraMaruPro-W4"/>
                <a:cs typeface="HiraMaruPro-W4"/>
                <a:sym typeface="HiraMaruPro-W4"/>
              </a:rPr>
              <a:t>座標</a:t>
            </a:r>
            <a:r>
              <a:rPr lang="ja" sz="3600">
                <a:latin typeface="HiraMaruPro-W4"/>
                <a:ea typeface="HiraMaruPro-W4"/>
                <a:cs typeface="HiraMaruPro-W4"/>
                <a:sym typeface="HiraMaruPro-W4"/>
              </a:rPr>
              <a:t> </a:t>
            </a:r>
            <a:r>
              <a:rPr lang="ja" sz="2400">
                <a:latin typeface="HiraMaruPro-W4"/>
                <a:ea typeface="HiraMaruPro-W4"/>
                <a:cs typeface="HiraMaruPro-W4"/>
                <a:sym typeface="HiraMaruPro-W4"/>
              </a:rPr>
              <a:t>をもとに模様を描いて、</a:t>
            </a:r>
            <a:endParaRPr sz="2400">
              <a:latin typeface="HiraMaruPro-W4"/>
              <a:ea typeface="HiraMaruPro-W4"/>
              <a:cs typeface="HiraMaruPro-W4"/>
              <a:sym typeface="HiraMaruPro-W4"/>
            </a:endParaRPr>
          </a:p>
          <a:p>
            <a:pPr indent="0" lvl="0" marL="0" rtl="0" algn="l">
              <a:spcBef>
                <a:spcPts val="1600"/>
              </a:spcBef>
              <a:spcAft>
                <a:spcPts val="1600"/>
              </a:spcAft>
              <a:buNone/>
            </a:pPr>
            <a:r>
              <a:rPr lang="ja" sz="4800">
                <a:solidFill>
                  <a:schemeClr val="accent5"/>
                </a:solidFill>
                <a:latin typeface="HiraMaruPro-W4"/>
                <a:ea typeface="HiraMaruPro-W4"/>
                <a:cs typeface="HiraMaruPro-W4"/>
                <a:sym typeface="HiraMaruPro-W4"/>
              </a:rPr>
              <a:t>時間</a:t>
            </a:r>
            <a:r>
              <a:rPr lang="ja" sz="3600">
                <a:latin typeface="HiraMaruPro-W4"/>
                <a:ea typeface="HiraMaruPro-W4"/>
                <a:cs typeface="HiraMaruPro-W4"/>
                <a:sym typeface="HiraMaruPro-W4"/>
              </a:rPr>
              <a:t> </a:t>
            </a:r>
            <a:r>
              <a:rPr lang="ja" sz="2400">
                <a:latin typeface="HiraMaruPro-W4"/>
                <a:ea typeface="HiraMaruPro-W4"/>
                <a:cs typeface="HiraMaruPro-W4"/>
                <a:sym typeface="HiraMaruPro-W4"/>
              </a:rPr>
              <a:t>を使って</a:t>
            </a:r>
            <a:r>
              <a:rPr lang="ja" sz="2400">
                <a:latin typeface="HiraMaruPro-W4"/>
                <a:ea typeface="HiraMaruPro-W4"/>
                <a:cs typeface="HiraMaruPro-W4"/>
                <a:sym typeface="HiraMaruPro-W4"/>
              </a:rPr>
              <a:t>アニメーションさせる</a:t>
            </a:r>
            <a:endParaRPr sz="2400">
              <a:latin typeface="HiraMaruPro-W4"/>
              <a:ea typeface="HiraMaruPro-W4"/>
              <a:cs typeface="HiraMaruPro-W4"/>
              <a:sym typeface="HiraMaruPro-W4"/>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考え方</a:t>
            </a:r>
            <a:endParaRPr>
              <a:latin typeface="HiraMaruPro-W4"/>
              <a:ea typeface="HiraMaruPro-W4"/>
              <a:cs typeface="HiraMaruPro-W4"/>
              <a:sym typeface="HiraMaruPro-W4"/>
            </a:endParaRPr>
          </a:p>
        </p:txBody>
      </p:sp>
      <p:sp>
        <p:nvSpPr>
          <p:cNvPr id="210" name="Google Shape;210;p38"/>
          <p:cNvSpPr/>
          <p:nvPr/>
        </p:nvSpPr>
        <p:spPr>
          <a:xfrm>
            <a:off x="1473037" y="1932325"/>
            <a:ext cx="1612625" cy="1594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8"/>
          <p:cNvSpPr/>
          <p:nvPr/>
        </p:nvSpPr>
        <p:spPr>
          <a:xfrm>
            <a:off x="2155488" y="1338300"/>
            <a:ext cx="274500" cy="48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8"/>
          <p:cNvSpPr txBox="1"/>
          <p:nvPr/>
        </p:nvSpPr>
        <p:spPr>
          <a:xfrm>
            <a:off x="4377075" y="744275"/>
            <a:ext cx="51036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213" name="Google Shape;213;p38"/>
          <p:cNvSpPr txBox="1"/>
          <p:nvPr>
            <p:ph idx="1" type="body"/>
          </p:nvPr>
        </p:nvSpPr>
        <p:spPr>
          <a:xfrm>
            <a:off x="2058013" y="744275"/>
            <a:ext cx="4226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chemeClr val="accent5"/>
                </a:solidFill>
              </a:rPr>
              <a:t>座標 (0, 0) ~ (1, 1)</a:t>
            </a:r>
            <a:endParaRPr>
              <a:solidFill>
                <a:schemeClr val="accent5"/>
              </a:solidFill>
            </a:endParaRPr>
          </a:p>
        </p:txBody>
      </p:sp>
      <p:sp>
        <p:nvSpPr>
          <p:cNvPr id="214" name="Google Shape;214;p38"/>
          <p:cNvSpPr/>
          <p:nvPr/>
        </p:nvSpPr>
        <p:spPr>
          <a:xfrm>
            <a:off x="2155488" y="3732800"/>
            <a:ext cx="274500" cy="48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txBox="1"/>
          <p:nvPr>
            <p:ph idx="1" type="body"/>
          </p:nvPr>
        </p:nvSpPr>
        <p:spPr>
          <a:xfrm>
            <a:off x="1712350" y="2534975"/>
            <a:ext cx="1134000" cy="7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rgbClr val="000000"/>
                </a:solidFill>
                <a:latin typeface="HiraMaruPro-W4"/>
                <a:ea typeface="HiraMaruPro-W4"/>
                <a:cs typeface="HiraMaruPro-W4"/>
                <a:sym typeface="HiraMaruPro-W4"/>
              </a:rPr>
              <a:t>関数</a:t>
            </a:r>
            <a:endParaRPr sz="3600">
              <a:solidFill>
                <a:srgbClr val="000000"/>
              </a:solidFill>
              <a:latin typeface="HiraMaruPro-W4"/>
              <a:ea typeface="HiraMaruPro-W4"/>
              <a:cs typeface="HiraMaruPro-W4"/>
              <a:sym typeface="HiraMaruPro-W4"/>
            </a:endParaRPr>
          </a:p>
        </p:txBody>
      </p:sp>
      <p:sp>
        <p:nvSpPr>
          <p:cNvPr id="216" name="Google Shape;216;p38"/>
          <p:cNvSpPr txBox="1"/>
          <p:nvPr>
            <p:ph idx="1" type="body"/>
          </p:nvPr>
        </p:nvSpPr>
        <p:spPr>
          <a:xfrm>
            <a:off x="2155488" y="4337275"/>
            <a:ext cx="4226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chemeClr val="accent5"/>
                </a:solidFill>
              </a:rPr>
              <a:t>色 (0, 0, 0, 0) ~ (1, 1, 1, 1)</a:t>
            </a:r>
            <a:endParaRPr>
              <a:solidFill>
                <a:schemeClr val="accent5"/>
              </a:solidFill>
            </a:endParaRPr>
          </a:p>
        </p:txBody>
      </p:sp>
      <p:sp>
        <p:nvSpPr>
          <p:cNvPr id="217" name="Google Shape;217;p38"/>
          <p:cNvSpPr txBox="1"/>
          <p:nvPr>
            <p:ph idx="1" type="body"/>
          </p:nvPr>
        </p:nvSpPr>
        <p:spPr>
          <a:xfrm>
            <a:off x="2520576" y="4064375"/>
            <a:ext cx="1134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CC0000"/>
                </a:solidFill>
              </a:rPr>
              <a:t>R </a:t>
            </a:r>
            <a:r>
              <a:rPr lang="ja">
                <a:solidFill>
                  <a:srgbClr val="6AA84F"/>
                </a:solidFill>
              </a:rPr>
              <a:t>G</a:t>
            </a:r>
            <a:r>
              <a:rPr lang="ja">
                <a:solidFill>
                  <a:srgbClr val="CC0000"/>
                </a:solidFill>
              </a:rPr>
              <a:t> </a:t>
            </a:r>
            <a:r>
              <a:rPr lang="ja">
                <a:solidFill>
                  <a:srgbClr val="3D85C6"/>
                </a:solidFill>
              </a:rPr>
              <a:t>B</a:t>
            </a:r>
            <a:r>
              <a:rPr lang="ja">
                <a:solidFill>
                  <a:srgbClr val="CC0000"/>
                </a:solidFill>
              </a:rPr>
              <a:t> </a:t>
            </a:r>
            <a:r>
              <a:rPr lang="ja">
                <a:solidFill>
                  <a:srgbClr val="FFFFFF"/>
                </a:solidFill>
              </a:rPr>
              <a:t>A</a:t>
            </a:r>
            <a:endParaRPr>
              <a:solidFill>
                <a:srgbClr val="FFFFFF"/>
              </a:solidFill>
            </a:endParaRPr>
          </a:p>
        </p:txBody>
      </p:sp>
      <p:sp>
        <p:nvSpPr>
          <p:cNvPr id="218" name="Google Shape;218;p38"/>
          <p:cNvSpPr txBox="1"/>
          <p:nvPr>
            <p:ph idx="1" type="body"/>
          </p:nvPr>
        </p:nvSpPr>
        <p:spPr>
          <a:xfrm>
            <a:off x="2657875" y="445025"/>
            <a:ext cx="7176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rPr>
              <a:t>U</a:t>
            </a:r>
            <a:r>
              <a:rPr lang="ja">
                <a:solidFill>
                  <a:srgbClr val="FFFFFF"/>
                </a:solidFill>
              </a:rPr>
              <a:t> </a:t>
            </a:r>
            <a:r>
              <a:rPr lang="ja">
                <a:solidFill>
                  <a:srgbClr val="FFFFFF"/>
                </a:solidFill>
              </a:rPr>
              <a:t>V</a:t>
            </a:r>
            <a:endParaRPr>
              <a:solidFill>
                <a:srgbClr val="FFFFFF"/>
              </a:solidFill>
            </a:endParaRPr>
          </a:p>
        </p:txBody>
      </p:sp>
      <p:sp>
        <p:nvSpPr>
          <p:cNvPr id="219" name="Google Shape;219;p38"/>
          <p:cNvSpPr txBox="1"/>
          <p:nvPr>
            <p:ph idx="1" type="body"/>
          </p:nvPr>
        </p:nvSpPr>
        <p:spPr>
          <a:xfrm>
            <a:off x="3604025" y="1621475"/>
            <a:ext cx="4747500" cy="20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座標を受け取って、その座標で塗りたい色を出力する関数をつくる</a:t>
            </a:r>
            <a:endParaRPr>
              <a:latin typeface="HiraMaruPro-W4"/>
              <a:ea typeface="HiraMaruPro-W4"/>
              <a:cs typeface="HiraMaruPro-W4"/>
              <a:sym typeface="HiraMaruPro-W4"/>
            </a:endParaRPr>
          </a:p>
          <a:p>
            <a:pPr indent="0" lvl="0" marL="0" rtl="0" algn="ctr">
              <a:spcBef>
                <a:spcPts val="1600"/>
              </a:spcBef>
              <a:spcAft>
                <a:spcPts val="0"/>
              </a:spcAft>
              <a:buNone/>
            </a:pPr>
            <a:r>
              <a:rPr lang="ja">
                <a:latin typeface="HiraMaruPro-W4"/>
                <a:ea typeface="HiraMaruPro-W4"/>
                <a:cs typeface="HiraMaruPro-W4"/>
                <a:sym typeface="HiraMaruPro-W4"/>
              </a:rPr>
              <a:t>↓</a:t>
            </a:r>
            <a:endParaRPr>
              <a:latin typeface="HiraMaruPro-W4"/>
              <a:ea typeface="HiraMaruPro-W4"/>
              <a:cs typeface="HiraMaruPro-W4"/>
              <a:sym typeface="HiraMaruPro-W4"/>
            </a:endParaRPr>
          </a:p>
          <a:p>
            <a:pPr indent="0" lvl="0" marL="0" rtl="0" algn="l">
              <a:spcBef>
                <a:spcPts val="1600"/>
              </a:spcBef>
              <a:spcAft>
                <a:spcPts val="1600"/>
              </a:spcAft>
              <a:buNone/>
            </a:pPr>
            <a:r>
              <a:rPr lang="ja">
                <a:latin typeface="HiraMaruPro-W4"/>
                <a:ea typeface="HiraMaruPro-W4"/>
                <a:cs typeface="HiraMaruPro-W4"/>
                <a:sym typeface="HiraMaruPro-W4"/>
              </a:rPr>
              <a:t>GPUで全ピクセル分実行されて絵になる</a:t>
            </a:r>
            <a:endParaRPr>
              <a:latin typeface="HiraMaruPro-W4"/>
              <a:ea typeface="HiraMaruPro-W4"/>
              <a:cs typeface="HiraMaruPro-W4"/>
              <a:sym typeface="HiraMaruPro-W4"/>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9"/>
          <p:cNvSpPr txBox="1"/>
          <p:nvPr>
            <p:ph idx="1" type="body"/>
          </p:nvPr>
        </p:nvSpPr>
        <p:spPr>
          <a:xfrm>
            <a:off x="552000" y="122100"/>
            <a:ext cx="3934200" cy="48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Shader</a:t>
            </a:r>
            <a:r>
              <a:rPr lang="ja" sz="1000">
                <a:solidFill>
                  <a:srgbClr val="D4D4D4"/>
                </a:solidFill>
                <a:latin typeface="Verdana"/>
                <a:ea typeface="Verdana"/>
                <a:cs typeface="Verdana"/>
                <a:sym typeface="Verdana"/>
              </a:rPr>
              <a:t> </a:t>
            </a:r>
            <a:r>
              <a:rPr lang="ja" sz="1000">
                <a:solidFill>
                  <a:srgbClr val="CE9178"/>
                </a:solidFill>
                <a:latin typeface="Verdana"/>
                <a:ea typeface="Verdana"/>
                <a:cs typeface="Verdana"/>
                <a:sym typeface="Verdana"/>
              </a:rPr>
              <a:t>"ShaderSketches/Template"</a:t>
            </a:r>
            <a:endParaRPr sz="1000">
              <a:solidFill>
                <a:srgbClr val="CE9178"/>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Properties</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9CDCFE"/>
                </a:solidFill>
                <a:latin typeface="Verdana"/>
                <a:ea typeface="Verdana"/>
                <a:cs typeface="Verdana"/>
                <a:sym typeface="Verdana"/>
              </a:rPr>
              <a:t>_MainTex (</a:t>
            </a:r>
            <a:r>
              <a:rPr lang="ja" sz="1000">
                <a:solidFill>
                  <a:srgbClr val="CE9178"/>
                </a:solidFill>
                <a:latin typeface="Verdana"/>
                <a:ea typeface="Verdana"/>
                <a:cs typeface="Verdana"/>
                <a:sym typeface="Verdana"/>
              </a:rPr>
              <a:t>"MainTex"</a:t>
            </a:r>
            <a:r>
              <a:rPr lang="ja" sz="1000">
                <a:solidFill>
                  <a:srgbClr val="D4D4D4"/>
                </a:solidFill>
                <a:latin typeface="Verdana"/>
                <a:ea typeface="Verdana"/>
                <a:cs typeface="Verdana"/>
                <a:sym typeface="Verdana"/>
              </a:rPr>
              <a:t>, </a:t>
            </a:r>
            <a:r>
              <a:rPr lang="ja" sz="1000">
                <a:solidFill>
                  <a:srgbClr val="4EC9B0"/>
                </a:solidFill>
                <a:latin typeface="Verdana"/>
                <a:ea typeface="Verdana"/>
                <a:cs typeface="Verdana"/>
                <a:sym typeface="Verdana"/>
              </a:rPr>
              <a:t>2D</a:t>
            </a:r>
            <a:r>
              <a:rPr lang="ja" sz="1000">
                <a:solidFill>
                  <a:srgbClr val="D4D4D4"/>
                </a:solidFill>
                <a:latin typeface="Verdana"/>
                <a:ea typeface="Verdana"/>
                <a:cs typeface="Verdana"/>
                <a:sym typeface="Verdana"/>
              </a:rPr>
              <a:t>) = </a:t>
            </a:r>
            <a:r>
              <a:rPr lang="ja" sz="1000">
                <a:solidFill>
                  <a:srgbClr val="CE9178"/>
                </a:solidFill>
                <a:latin typeface="Verdana"/>
                <a:ea typeface="Verdana"/>
                <a:cs typeface="Verdana"/>
                <a:sym typeface="Verdana"/>
              </a:rPr>
              <a:t>"white"</a:t>
            </a:r>
            <a:r>
              <a:rPr lang="ja" sz="1000">
                <a:solidFill>
                  <a:srgbClr val="D4D4D4"/>
                </a:solidFill>
                <a:latin typeface="Verdana"/>
                <a:ea typeface="Verdana"/>
                <a:cs typeface="Verdana"/>
                <a:sym typeface="Verdana"/>
              </a:rPr>
              <a:t>{}</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CGINCLUDE</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   #include</a:t>
            </a:r>
            <a:r>
              <a:rPr lang="ja" sz="1000">
                <a:solidFill>
                  <a:srgbClr val="D4D4D4"/>
                </a:solidFill>
                <a:latin typeface="Verdana"/>
                <a:ea typeface="Verdana"/>
                <a:cs typeface="Verdana"/>
                <a:sym typeface="Verdana"/>
              </a:rPr>
              <a:t> </a:t>
            </a:r>
            <a:r>
              <a:rPr lang="ja" sz="1000">
                <a:solidFill>
                  <a:srgbClr val="CE9178"/>
                </a:solidFill>
                <a:latin typeface="Verdana"/>
                <a:ea typeface="Verdana"/>
                <a:cs typeface="Verdana"/>
                <a:sym typeface="Verdana"/>
              </a:rPr>
              <a:t>"UnityCG.cginc"</a:t>
            </a:r>
            <a:endParaRPr sz="1000">
              <a:solidFill>
                <a:srgbClr val="CE9178"/>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CE9178"/>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float4</a:t>
            </a:r>
            <a:r>
              <a:rPr lang="ja" sz="1000">
                <a:solidFill>
                  <a:srgbClr val="D4D4D4"/>
                </a:solidFill>
                <a:latin typeface="Verdana"/>
                <a:ea typeface="Verdana"/>
                <a:cs typeface="Verdana"/>
                <a:sym typeface="Verdana"/>
              </a:rPr>
              <a:t> </a:t>
            </a:r>
            <a:r>
              <a:rPr lang="ja" sz="1000">
                <a:solidFill>
                  <a:srgbClr val="DCDCAA"/>
                </a:solidFill>
                <a:latin typeface="Verdana"/>
                <a:ea typeface="Verdana"/>
                <a:cs typeface="Verdana"/>
                <a:sym typeface="Verdana"/>
              </a:rPr>
              <a:t>frag</a:t>
            </a:r>
            <a:r>
              <a:rPr lang="ja" sz="1000">
                <a:solidFill>
                  <a:srgbClr val="D4D4D4"/>
                </a:solidFill>
                <a:latin typeface="Verdana"/>
                <a:ea typeface="Verdana"/>
                <a:cs typeface="Verdana"/>
                <a:sym typeface="Verdana"/>
              </a:rPr>
              <a:t>(v2f_img i) : </a:t>
            </a:r>
            <a:r>
              <a:rPr lang="ja" sz="1000">
                <a:solidFill>
                  <a:srgbClr val="9CDCFE"/>
                </a:solidFill>
                <a:latin typeface="Verdana"/>
                <a:ea typeface="Verdana"/>
                <a:cs typeface="Verdana"/>
                <a:sym typeface="Verdana"/>
              </a:rPr>
              <a:t>SV_Target</a:t>
            </a:r>
            <a:endParaRPr sz="1000">
              <a:solidFill>
                <a:srgbClr val="9CDCFE"/>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C586C0"/>
                </a:solidFill>
                <a:latin typeface="Verdana"/>
                <a:ea typeface="Verdana"/>
                <a:cs typeface="Verdana"/>
                <a:sym typeface="Verdana"/>
              </a:rPr>
              <a:t>return</a:t>
            </a: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float4</a:t>
            </a:r>
            <a:r>
              <a:rPr lang="ja" sz="1000">
                <a:solidFill>
                  <a:srgbClr val="D4D4D4"/>
                </a:solidFill>
                <a:latin typeface="Verdana"/>
                <a:ea typeface="Verdana"/>
                <a:cs typeface="Verdana"/>
                <a:sym typeface="Verdana"/>
              </a:rPr>
              <a:t>(i.uv.x, i.uv.y, </a:t>
            </a:r>
            <a:r>
              <a:rPr lang="ja" sz="1000">
                <a:solidFill>
                  <a:srgbClr val="B5CEA8"/>
                </a:solidFill>
                <a:latin typeface="Verdana"/>
                <a:ea typeface="Verdana"/>
                <a:cs typeface="Verdana"/>
                <a:sym typeface="Verdana"/>
              </a:rPr>
              <a:t>0</a:t>
            </a:r>
            <a:r>
              <a:rPr lang="ja" sz="1000">
                <a:solidFill>
                  <a:srgbClr val="D4D4D4"/>
                </a:solidFill>
                <a:latin typeface="Verdana"/>
                <a:ea typeface="Verdana"/>
                <a:cs typeface="Verdana"/>
                <a:sym typeface="Verdana"/>
              </a:rPr>
              <a:t>, </a:t>
            </a:r>
            <a:r>
              <a:rPr lang="ja" sz="1000">
                <a:solidFill>
                  <a:srgbClr val="B5CEA8"/>
                </a:solidFill>
                <a:latin typeface="Verdana"/>
                <a:ea typeface="Verdana"/>
                <a:cs typeface="Verdana"/>
                <a:sym typeface="Verdana"/>
              </a:rPr>
              <a:t>1</a:t>
            </a:r>
            <a:r>
              <a:rPr lang="ja" sz="1000">
                <a:solidFill>
                  <a:srgbClr val="D4D4D4"/>
                </a:solidFill>
                <a:latin typeface="Verdana"/>
                <a:ea typeface="Verdana"/>
                <a:cs typeface="Verdana"/>
                <a:sym typeface="Verdana"/>
              </a:rPr>
              <a:t>);</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ENDCG</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SubShader</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Pass</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CGPROGRAM</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           #pragma</a:t>
            </a:r>
            <a:r>
              <a:rPr lang="ja" sz="1000">
                <a:solidFill>
                  <a:srgbClr val="D4D4D4"/>
                </a:solidFill>
                <a:latin typeface="Verdana"/>
                <a:ea typeface="Verdana"/>
                <a:cs typeface="Verdana"/>
                <a:sym typeface="Verdana"/>
              </a:rPr>
              <a:t> vertex vert_img</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           #pragma</a:t>
            </a:r>
            <a:r>
              <a:rPr lang="ja" sz="1000">
                <a:solidFill>
                  <a:srgbClr val="D4D4D4"/>
                </a:solidFill>
                <a:latin typeface="Verdana"/>
                <a:ea typeface="Verdana"/>
                <a:cs typeface="Verdana"/>
                <a:sym typeface="Verdana"/>
              </a:rPr>
              <a:t> fragment frag</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ENDCG</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a:t>
            </a:r>
            <a:endParaRPr sz="1000">
              <a:solidFill>
                <a:srgbClr val="F92671"/>
              </a:solidFill>
              <a:latin typeface="Verdana"/>
              <a:ea typeface="Verdana"/>
              <a:cs typeface="Verdana"/>
              <a:sym typeface="Verdana"/>
            </a:endParaRPr>
          </a:p>
        </p:txBody>
      </p:sp>
      <p:sp>
        <p:nvSpPr>
          <p:cNvPr id="225" name="Google Shape;225;p39"/>
          <p:cNvSpPr/>
          <p:nvPr/>
        </p:nvSpPr>
        <p:spPr>
          <a:xfrm>
            <a:off x="373650" y="1655225"/>
            <a:ext cx="3027600" cy="123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0"/>
          <p:cNvSpPr txBox="1"/>
          <p:nvPr/>
        </p:nvSpPr>
        <p:spPr>
          <a:xfrm>
            <a:off x="4056900" y="2778325"/>
            <a:ext cx="3934200" cy="73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ja" sz="2400">
                <a:solidFill>
                  <a:srgbClr val="569CD6"/>
                </a:solidFill>
                <a:latin typeface="Verdana"/>
                <a:ea typeface="Verdana"/>
                <a:cs typeface="Verdana"/>
                <a:sym typeface="Verdana"/>
              </a:rPr>
              <a:t>#pragma</a:t>
            </a:r>
            <a:r>
              <a:rPr lang="ja" sz="2400">
                <a:solidFill>
                  <a:srgbClr val="D4D4D4"/>
                </a:solidFill>
                <a:latin typeface="Verdana"/>
                <a:ea typeface="Verdana"/>
                <a:cs typeface="Verdana"/>
                <a:sym typeface="Verdana"/>
              </a:rPr>
              <a:t> fragment frag</a:t>
            </a:r>
            <a:endParaRPr sz="2400">
              <a:solidFill>
                <a:srgbClr val="D4D4D4"/>
              </a:solidFill>
              <a:latin typeface="Verdana"/>
              <a:ea typeface="Verdana"/>
              <a:cs typeface="Verdana"/>
              <a:sym typeface="Verdana"/>
            </a:endParaRPr>
          </a:p>
        </p:txBody>
      </p:sp>
      <p:sp>
        <p:nvSpPr>
          <p:cNvPr id="231" name="Google Shape;231;p40"/>
          <p:cNvSpPr/>
          <p:nvPr/>
        </p:nvSpPr>
        <p:spPr>
          <a:xfrm>
            <a:off x="3640725" y="2511775"/>
            <a:ext cx="5384100" cy="20391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0"/>
          <p:cNvSpPr txBox="1"/>
          <p:nvPr>
            <p:ph idx="1" type="body"/>
          </p:nvPr>
        </p:nvSpPr>
        <p:spPr>
          <a:xfrm>
            <a:off x="552000" y="122100"/>
            <a:ext cx="3934200" cy="48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Shader</a:t>
            </a:r>
            <a:r>
              <a:rPr lang="ja" sz="1000">
                <a:solidFill>
                  <a:srgbClr val="D4D4D4"/>
                </a:solidFill>
                <a:latin typeface="Verdana"/>
                <a:ea typeface="Verdana"/>
                <a:cs typeface="Verdana"/>
                <a:sym typeface="Verdana"/>
              </a:rPr>
              <a:t> </a:t>
            </a:r>
            <a:r>
              <a:rPr lang="ja" sz="1000">
                <a:solidFill>
                  <a:srgbClr val="CE9178"/>
                </a:solidFill>
                <a:latin typeface="Verdana"/>
                <a:ea typeface="Verdana"/>
                <a:cs typeface="Verdana"/>
                <a:sym typeface="Verdana"/>
              </a:rPr>
              <a:t>"ShaderSketches/Template"</a:t>
            </a:r>
            <a:endParaRPr sz="1000">
              <a:solidFill>
                <a:srgbClr val="CE9178"/>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Properties</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9CDCFE"/>
                </a:solidFill>
                <a:latin typeface="Verdana"/>
                <a:ea typeface="Verdana"/>
                <a:cs typeface="Verdana"/>
                <a:sym typeface="Verdana"/>
              </a:rPr>
              <a:t>_MainTex (</a:t>
            </a:r>
            <a:r>
              <a:rPr lang="ja" sz="1000">
                <a:solidFill>
                  <a:srgbClr val="CE9178"/>
                </a:solidFill>
                <a:latin typeface="Verdana"/>
                <a:ea typeface="Verdana"/>
                <a:cs typeface="Verdana"/>
                <a:sym typeface="Verdana"/>
              </a:rPr>
              <a:t>"MainTex"</a:t>
            </a:r>
            <a:r>
              <a:rPr lang="ja" sz="1000">
                <a:solidFill>
                  <a:srgbClr val="D4D4D4"/>
                </a:solidFill>
                <a:latin typeface="Verdana"/>
                <a:ea typeface="Verdana"/>
                <a:cs typeface="Verdana"/>
                <a:sym typeface="Verdana"/>
              </a:rPr>
              <a:t>, </a:t>
            </a:r>
            <a:r>
              <a:rPr lang="ja" sz="1000">
                <a:solidFill>
                  <a:srgbClr val="4EC9B0"/>
                </a:solidFill>
                <a:latin typeface="Verdana"/>
                <a:ea typeface="Verdana"/>
                <a:cs typeface="Verdana"/>
                <a:sym typeface="Verdana"/>
              </a:rPr>
              <a:t>2D</a:t>
            </a:r>
            <a:r>
              <a:rPr lang="ja" sz="1000">
                <a:solidFill>
                  <a:srgbClr val="D4D4D4"/>
                </a:solidFill>
                <a:latin typeface="Verdana"/>
                <a:ea typeface="Verdana"/>
                <a:cs typeface="Verdana"/>
                <a:sym typeface="Verdana"/>
              </a:rPr>
              <a:t>) = </a:t>
            </a:r>
            <a:r>
              <a:rPr lang="ja" sz="1000">
                <a:solidFill>
                  <a:srgbClr val="CE9178"/>
                </a:solidFill>
                <a:latin typeface="Verdana"/>
                <a:ea typeface="Verdana"/>
                <a:cs typeface="Verdana"/>
                <a:sym typeface="Verdana"/>
              </a:rPr>
              <a:t>"white"</a:t>
            </a:r>
            <a:r>
              <a:rPr lang="ja" sz="1000">
                <a:solidFill>
                  <a:srgbClr val="D4D4D4"/>
                </a:solidFill>
                <a:latin typeface="Verdana"/>
                <a:ea typeface="Verdana"/>
                <a:cs typeface="Verdana"/>
                <a:sym typeface="Verdana"/>
              </a:rPr>
              <a:t>{}</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CGINCLUDE</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   #include</a:t>
            </a:r>
            <a:r>
              <a:rPr lang="ja" sz="1000">
                <a:solidFill>
                  <a:srgbClr val="D4D4D4"/>
                </a:solidFill>
                <a:latin typeface="Verdana"/>
                <a:ea typeface="Verdana"/>
                <a:cs typeface="Verdana"/>
                <a:sym typeface="Verdana"/>
              </a:rPr>
              <a:t> </a:t>
            </a:r>
            <a:r>
              <a:rPr lang="ja" sz="1000">
                <a:solidFill>
                  <a:srgbClr val="CE9178"/>
                </a:solidFill>
                <a:latin typeface="Verdana"/>
                <a:ea typeface="Verdana"/>
                <a:cs typeface="Verdana"/>
                <a:sym typeface="Verdana"/>
              </a:rPr>
              <a:t>"UnityCG.cginc"</a:t>
            </a:r>
            <a:endParaRPr sz="1000">
              <a:solidFill>
                <a:srgbClr val="CE9178"/>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CE9178"/>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float4</a:t>
            </a:r>
            <a:r>
              <a:rPr lang="ja" sz="1000">
                <a:solidFill>
                  <a:srgbClr val="D4D4D4"/>
                </a:solidFill>
                <a:latin typeface="Verdana"/>
                <a:ea typeface="Verdana"/>
                <a:cs typeface="Verdana"/>
                <a:sym typeface="Verdana"/>
              </a:rPr>
              <a:t> </a:t>
            </a:r>
            <a:r>
              <a:rPr lang="ja" sz="1000">
                <a:solidFill>
                  <a:srgbClr val="DCDCAA"/>
                </a:solidFill>
                <a:latin typeface="Verdana"/>
                <a:ea typeface="Verdana"/>
                <a:cs typeface="Verdana"/>
                <a:sym typeface="Verdana"/>
              </a:rPr>
              <a:t>frag</a:t>
            </a:r>
            <a:r>
              <a:rPr lang="ja" sz="1000">
                <a:solidFill>
                  <a:srgbClr val="D4D4D4"/>
                </a:solidFill>
                <a:latin typeface="Verdana"/>
                <a:ea typeface="Verdana"/>
                <a:cs typeface="Verdana"/>
                <a:sym typeface="Verdana"/>
              </a:rPr>
              <a:t>(v2f_img i) : </a:t>
            </a:r>
            <a:r>
              <a:rPr lang="ja" sz="1000">
                <a:solidFill>
                  <a:srgbClr val="9CDCFE"/>
                </a:solidFill>
                <a:latin typeface="Verdana"/>
                <a:ea typeface="Verdana"/>
                <a:cs typeface="Verdana"/>
                <a:sym typeface="Verdana"/>
              </a:rPr>
              <a:t>SV_Target</a:t>
            </a:r>
            <a:endParaRPr sz="1000">
              <a:solidFill>
                <a:srgbClr val="9CDCFE"/>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C586C0"/>
                </a:solidFill>
                <a:latin typeface="Verdana"/>
                <a:ea typeface="Verdana"/>
                <a:cs typeface="Verdana"/>
                <a:sym typeface="Verdana"/>
              </a:rPr>
              <a:t>return</a:t>
            </a: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float4</a:t>
            </a:r>
            <a:r>
              <a:rPr lang="ja" sz="1000">
                <a:solidFill>
                  <a:srgbClr val="D4D4D4"/>
                </a:solidFill>
                <a:latin typeface="Verdana"/>
                <a:ea typeface="Verdana"/>
                <a:cs typeface="Verdana"/>
                <a:sym typeface="Verdana"/>
              </a:rPr>
              <a:t>(i.uv.x, i.uv.y, </a:t>
            </a:r>
            <a:r>
              <a:rPr lang="ja" sz="1000">
                <a:solidFill>
                  <a:srgbClr val="B5CEA8"/>
                </a:solidFill>
                <a:latin typeface="Verdana"/>
                <a:ea typeface="Verdana"/>
                <a:cs typeface="Verdana"/>
                <a:sym typeface="Verdana"/>
              </a:rPr>
              <a:t>0</a:t>
            </a:r>
            <a:r>
              <a:rPr lang="ja" sz="1000">
                <a:solidFill>
                  <a:srgbClr val="D4D4D4"/>
                </a:solidFill>
                <a:latin typeface="Verdana"/>
                <a:ea typeface="Verdana"/>
                <a:cs typeface="Verdana"/>
                <a:sym typeface="Verdana"/>
              </a:rPr>
              <a:t>, </a:t>
            </a:r>
            <a:r>
              <a:rPr lang="ja" sz="1000">
                <a:solidFill>
                  <a:srgbClr val="B5CEA8"/>
                </a:solidFill>
                <a:latin typeface="Verdana"/>
                <a:ea typeface="Verdana"/>
                <a:cs typeface="Verdana"/>
                <a:sym typeface="Verdana"/>
              </a:rPr>
              <a:t>1</a:t>
            </a:r>
            <a:r>
              <a:rPr lang="ja" sz="1000">
                <a:solidFill>
                  <a:srgbClr val="D4D4D4"/>
                </a:solidFill>
                <a:latin typeface="Verdana"/>
                <a:ea typeface="Verdana"/>
                <a:cs typeface="Verdana"/>
                <a:sym typeface="Verdana"/>
              </a:rPr>
              <a:t>);</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ENDCG</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SubShader</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Pass</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CGPROGRAM</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           #pragma</a:t>
            </a:r>
            <a:r>
              <a:rPr lang="ja" sz="1000">
                <a:solidFill>
                  <a:srgbClr val="D4D4D4"/>
                </a:solidFill>
                <a:latin typeface="Verdana"/>
                <a:ea typeface="Verdana"/>
                <a:cs typeface="Verdana"/>
                <a:sym typeface="Verdana"/>
              </a:rPr>
              <a:t> vertex vert_img</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           #pragma</a:t>
            </a:r>
            <a:r>
              <a:rPr lang="ja" sz="1000">
                <a:solidFill>
                  <a:srgbClr val="D4D4D4"/>
                </a:solidFill>
                <a:latin typeface="Verdana"/>
                <a:ea typeface="Verdana"/>
                <a:cs typeface="Verdana"/>
                <a:sym typeface="Verdana"/>
              </a:rPr>
              <a:t> fragment frag</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ENDCG</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a:t>
            </a:r>
            <a:endParaRPr sz="1000">
              <a:solidFill>
                <a:srgbClr val="F92671"/>
              </a:solidFill>
              <a:latin typeface="Verdana"/>
              <a:ea typeface="Verdana"/>
              <a:cs typeface="Verdana"/>
              <a:sym typeface="Verdana"/>
            </a:endParaRPr>
          </a:p>
        </p:txBody>
      </p:sp>
      <p:sp>
        <p:nvSpPr>
          <p:cNvPr id="233" name="Google Shape;233;p40"/>
          <p:cNvSpPr/>
          <p:nvPr/>
        </p:nvSpPr>
        <p:spPr>
          <a:xfrm>
            <a:off x="903150" y="4085150"/>
            <a:ext cx="1968600" cy="324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40"/>
          <p:cNvCxnSpPr/>
          <p:nvPr/>
        </p:nvCxnSpPr>
        <p:spPr>
          <a:xfrm flipH="1" rot="10800000">
            <a:off x="5716400" y="3372450"/>
            <a:ext cx="1353300" cy="1500"/>
          </a:xfrm>
          <a:prstGeom prst="straightConnector1">
            <a:avLst/>
          </a:prstGeom>
          <a:noFill/>
          <a:ln cap="flat" cmpd="sng" w="76200">
            <a:solidFill>
              <a:srgbClr val="FFFF00"/>
            </a:solidFill>
            <a:prstDash val="solid"/>
            <a:round/>
            <a:headEnd len="med" w="med" type="none"/>
            <a:tailEnd len="med" w="med" type="none"/>
          </a:ln>
        </p:spPr>
      </p:cxnSp>
      <p:cxnSp>
        <p:nvCxnSpPr>
          <p:cNvPr id="235" name="Google Shape;235;p40"/>
          <p:cNvCxnSpPr/>
          <p:nvPr/>
        </p:nvCxnSpPr>
        <p:spPr>
          <a:xfrm>
            <a:off x="7219225" y="3381750"/>
            <a:ext cx="563100" cy="5700"/>
          </a:xfrm>
          <a:prstGeom prst="straightConnector1">
            <a:avLst/>
          </a:prstGeom>
          <a:noFill/>
          <a:ln cap="flat" cmpd="sng" w="76200">
            <a:solidFill>
              <a:srgbClr val="FF0000"/>
            </a:solidFill>
            <a:prstDash val="solid"/>
            <a:round/>
            <a:headEnd len="med" w="med" type="none"/>
            <a:tailEnd len="med" w="med" type="none"/>
          </a:ln>
        </p:spPr>
      </p:cxnSp>
      <p:sp>
        <p:nvSpPr>
          <p:cNvPr id="236" name="Google Shape;236;p40"/>
          <p:cNvSpPr txBox="1"/>
          <p:nvPr/>
        </p:nvSpPr>
        <p:spPr>
          <a:xfrm>
            <a:off x="3746550" y="3315650"/>
            <a:ext cx="5262900" cy="76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ja" sz="1700">
                <a:solidFill>
                  <a:srgbClr val="FFFF00"/>
                </a:solidFill>
                <a:latin typeface="HiraMaruPro-W4"/>
                <a:ea typeface="HiraMaruPro-W4"/>
                <a:cs typeface="HiraMaruPro-W4"/>
                <a:sym typeface="HiraMaruPro-W4"/>
              </a:rPr>
              <a:t>フラグメントシェーダーとして</a:t>
            </a:r>
            <a:r>
              <a:rPr lang="ja" sz="1700">
                <a:solidFill>
                  <a:srgbClr val="D4D4D4"/>
                </a:solidFill>
                <a:latin typeface="HiraMaruPro-W4"/>
                <a:ea typeface="HiraMaruPro-W4"/>
                <a:cs typeface="HiraMaruPro-W4"/>
                <a:sym typeface="HiraMaruPro-W4"/>
              </a:rPr>
              <a:t> </a:t>
            </a:r>
            <a:r>
              <a:rPr lang="ja" sz="1700">
                <a:solidFill>
                  <a:srgbClr val="FF0000"/>
                </a:solidFill>
                <a:latin typeface="HiraMaruPro-W4"/>
                <a:ea typeface="HiraMaruPro-W4"/>
                <a:cs typeface="HiraMaruPro-W4"/>
                <a:sym typeface="HiraMaruPro-W4"/>
              </a:rPr>
              <a:t>`frag` 関数を指定</a:t>
            </a:r>
            <a:endParaRPr sz="1700">
              <a:solidFill>
                <a:srgbClr val="FF0000"/>
              </a:solidFill>
              <a:latin typeface="HiraMaruPro-W4"/>
              <a:ea typeface="HiraMaruPro-W4"/>
              <a:cs typeface="HiraMaruPro-W4"/>
              <a:sym typeface="HiraMaruPro-W4"/>
            </a:endParaRPr>
          </a:p>
        </p:txBody>
      </p:sp>
      <p:cxnSp>
        <p:nvCxnSpPr>
          <p:cNvPr id="237" name="Google Shape;237;p40"/>
          <p:cNvCxnSpPr/>
          <p:nvPr/>
        </p:nvCxnSpPr>
        <p:spPr>
          <a:xfrm flipH="1" rot="10800000">
            <a:off x="2977500" y="3810150"/>
            <a:ext cx="663300" cy="331800"/>
          </a:xfrm>
          <a:prstGeom prst="straightConnector1">
            <a:avLst/>
          </a:prstGeom>
          <a:noFill/>
          <a:ln cap="flat" cmpd="sng" w="38100">
            <a:solidFill>
              <a:srgbClr val="FFFF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1"/>
          <p:cNvSpPr txBox="1"/>
          <p:nvPr/>
        </p:nvSpPr>
        <p:spPr>
          <a:xfrm>
            <a:off x="4056900" y="2778325"/>
            <a:ext cx="3934200" cy="73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ja" sz="2400">
                <a:solidFill>
                  <a:srgbClr val="569CD6"/>
                </a:solidFill>
                <a:latin typeface="Verdana"/>
                <a:ea typeface="Verdana"/>
                <a:cs typeface="Verdana"/>
                <a:sym typeface="Verdana"/>
              </a:rPr>
              <a:t>#pragma</a:t>
            </a:r>
            <a:r>
              <a:rPr lang="ja" sz="2400">
                <a:solidFill>
                  <a:srgbClr val="D4D4D4"/>
                </a:solidFill>
                <a:latin typeface="Verdana"/>
                <a:ea typeface="Verdana"/>
                <a:cs typeface="Verdana"/>
                <a:sym typeface="Verdana"/>
              </a:rPr>
              <a:t> fragment frag</a:t>
            </a:r>
            <a:endParaRPr sz="2400">
              <a:solidFill>
                <a:srgbClr val="D4D4D4"/>
              </a:solidFill>
              <a:latin typeface="Verdana"/>
              <a:ea typeface="Verdana"/>
              <a:cs typeface="Verdana"/>
              <a:sym typeface="Verdana"/>
            </a:endParaRPr>
          </a:p>
        </p:txBody>
      </p:sp>
      <p:sp>
        <p:nvSpPr>
          <p:cNvPr id="243" name="Google Shape;243;p41"/>
          <p:cNvSpPr/>
          <p:nvPr/>
        </p:nvSpPr>
        <p:spPr>
          <a:xfrm>
            <a:off x="3640725" y="2511775"/>
            <a:ext cx="5384100" cy="20391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1"/>
          <p:cNvSpPr txBox="1"/>
          <p:nvPr>
            <p:ph idx="1" type="body"/>
          </p:nvPr>
        </p:nvSpPr>
        <p:spPr>
          <a:xfrm>
            <a:off x="552000" y="122100"/>
            <a:ext cx="3934200" cy="48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Shader</a:t>
            </a:r>
            <a:r>
              <a:rPr lang="ja" sz="1000">
                <a:solidFill>
                  <a:srgbClr val="D4D4D4"/>
                </a:solidFill>
                <a:latin typeface="Verdana"/>
                <a:ea typeface="Verdana"/>
                <a:cs typeface="Verdana"/>
                <a:sym typeface="Verdana"/>
              </a:rPr>
              <a:t> </a:t>
            </a:r>
            <a:r>
              <a:rPr lang="ja" sz="1000">
                <a:solidFill>
                  <a:srgbClr val="CE9178"/>
                </a:solidFill>
                <a:latin typeface="Verdana"/>
                <a:ea typeface="Verdana"/>
                <a:cs typeface="Verdana"/>
                <a:sym typeface="Verdana"/>
              </a:rPr>
              <a:t>"ShaderSketches/Template"</a:t>
            </a:r>
            <a:endParaRPr sz="1000">
              <a:solidFill>
                <a:srgbClr val="CE9178"/>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Properties</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9CDCFE"/>
                </a:solidFill>
                <a:latin typeface="Verdana"/>
                <a:ea typeface="Verdana"/>
                <a:cs typeface="Verdana"/>
                <a:sym typeface="Verdana"/>
              </a:rPr>
              <a:t>_MainTex (</a:t>
            </a:r>
            <a:r>
              <a:rPr lang="ja" sz="1000">
                <a:solidFill>
                  <a:srgbClr val="CE9178"/>
                </a:solidFill>
                <a:latin typeface="Verdana"/>
                <a:ea typeface="Verdana"/>
                <a:cs typeface="Verdana"/>
                <a:sym typeface="Verdana"/>
              </a:rPr>
              <a:t>"MainTex"</a:t>
            </a:r>
            <a:r>
              <a:rPr lang="ja" sz="1000">
                <a:solidFill>
                  <a:srgbClr val="D4D4D4"/>
                </a:solidFill>
                <a:latin typeface="Verdana"/>
                <a:ea typeface="Verdana"/>
                <a:cs typeface="Verdana"/>
                <a:sym typeface="Verdana"/>
              </a:rPr>
              <a:t>, </a:t>
            </a:r>
            <a:r>
              <a:rPr lang="ja" sz="1000">
                <a:solidFill>
                  <a:srgbClr val="4EC9B0"/>
                </a:solidFill>
                <a:latin typeface="Verdana"/>
                <a:ea typeface="Verdana"/>
                <a:cs typeface="Verdana"/>
                <a:sym typeface="Verdana"/>
              </a:rPr>
              <a:t>2D</a:t>
            </a:r>
            <a:r>
              <a:rPr lang="ja" sz="1000">
                <a:solidFill>
                  <a:srgbClr val="D4D4D4"/>
                </a:solidFill>
                <a:latin typeface="Verdana"/>
                <a:ea typeface="Verdana"/>
                <a:cs typeface="Verdana"/>
                <a:sym typeface="Verdana"/>
              </a:rPr>
              <a:t>) = </a:t>
            </a:r>
            <a:r>
              <a:rPr lang="ja" sz="1000">
                <a:solidFill>
                  <a:srgbClr val="CE9178"/>
                </a:solidFill>
                <a:latin typeface="Verdana"/>
                <a:ea typeface="Verdana"/>
                <a:cs typeface="Verdana"/>
                <a:sym typeface="Verdana"/>
              </a:rPr>
              <a:t>"white"</a:t>
            </a:r>
            <a:r>
              <a:rPr lang="ja" sz="1000">
                <a:solidFill>
                  <a:srgbClr val="D4D4D4"/>
                </a:solidFill>
                <a:latin typeface="Verdana"/>
                <a:ea typeface="Verdana"/>
                <a:cs typeface="Verdana"/>
                <a:sym typeface="Verdana"/>
              </a:rPr>
              <a:t>{}</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CGINCLUDE</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   #include</a:t>
            </a:r>
            <a:r>
              <a:rPr lang="ja" sz="1000">
                <a:solidFill>
                  <a:srgbClr val="D4D4D4"/>
                </a:solidFill>
                <a:latin typeface="Verdana"/>
                <a:ea typeface="Verdana"/>
                <a:cs typeface="Verdana"/>
                <a:sym typeface="Verdana"/>
              </a:rPr>
              <a:t> </a:t>
            </a:r>
            <a:r>
              <a:rPr lang="ja" sz="1000">
                <a:solidFill>
                  <a:srgbClr val="CE9178"/>
                </a:solidFill>
                <a:latin typeface="Verdana"/>
                <a:ea typeface="Verdana"/>
                <a:cs typeface="Verdana"/>
                <a:sym typeface="Verdana"/>
              </a:rPr>
              <a:t>"UnityCG.cginc"</a:t>
            </a:r>
            <a:endParaRPr sz="1000">
              <a:solidFill>
                <a:srgbClr val="CE9178"/>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CE9178"/>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float4</a:t>
            </a:r>
            <a:r>
              <a:rPr lang="ja" sz="1000">
                <a:solidFill>
                  <a:srgbClr val="D4D4D4"/>
                </a:solidFill>
                <a:latin typeface="Verdana"/>
                <a:ea typeface="Verdana"/>
                <a:cs typeface="Verdana"/>
                <a:sym typeface="Verdana"/>
              </a:rPr>
              <a:t> </a:t>
            </a:r>
            <a:r>
              <a:rPr lang="ja" sz="1000">
                <a:solidFill>
                  <a:srgbClr val="DCDCAA"/>
                </a:solidFill>
                <a:latin typeface="Verdana"/>
                <a:ea typeface="Verdana"/>
                <a:cs typeface="Verdana"/>
                <a:sym typeface="Verdana"/>
              </a:rPr>
              <a:t>frag</a:t>
            </a:r>
            <a:r>
              <a:rPr lang="ja" sz="1000">
                <a:solidFill>
                  <a:srgbClr val="D4D4D4"/>
                </a:solidFill>
                <a:latin typeface="Verdana"/>
                <a:ea typeface="Verdana"/>
                <a:cs typeface="Verdana"/>
                <a:sym typeface="Verdana"/>
              </a:rPr>
              <a:t>(v2f_img i) : </a:t>
            </a:r>
            <a:r>
              <a:rPr lang="ja" sz="1000">
                <a:solidFill>
                  <a:srgbClr val="9CDCFE"/>
                </a:solidFill>
                <a:latin typeface="Verdana"/>
                <a:ea typeface="Verdana"/>
                <a:cs typeface="Verdana"/>
                <a:sym typeface="Verdana"/>
              </a:rPr>
              <a:t>SV_Target</a:t>
            </a:r>
            <a:endParaRPr sz="1000">
              <a:solidFill>
                <a:srgbClr val="9CDCFE"/>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C586C0"/>
                </a:solidFill>
                <a:latin typeface="Verdana"/>
                <a:ea typeface="Verdana"/>
                <a:cs typeface="Verdana"/>
                <a:sym typeface="Verdana"/>
              </a:rPr>
              <a:t>return</a:t>
            </a: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float4</a:t>
            </a:r>
            <a:r>
              <a:rPr lang="ja" sz="1000">
                <a:solidFill>
                  <a:srgbClr val="D4D4D4"/>
                </a:solidFill>
                <a:latin typeface="Verdana"/>
                <a:ea typeface="Verdana"/>
                <a:cs typeface="Verdana"/>
                <a:sym typeface="Verdana"/>
              </a:rPr>
              <a:t>(i.uv.x, i.uv.y, </a:t>
            </a:r>
            <a:r>
              <a:rPr lang="ja" sz="1000">
                <a:solidFill>
                  <a:srgbClr val="B5CEA8"/>
                </a:solidFill>
                <a:latin typeface="Verdana"/>
                <a:ea typeface="Verdana"/>
                <a:cs typeface="Verdana"/>
                <a:sym typeface="Verdana"/>
              </a:rPr>
              <a:t>0</a:t>
            </a:r>
            <a:r>
              <a:rPr lang="ja" sz="1000">
                <a:solidFill>
                  <a:srgbClr val="D4D4D4"/>
                </a:solidFill>
                <a:latin typeface="Verdana"/>
                <a:ea typeface="Verdana"/>
                <a:cs typeface="Verdana"/>
                <a:sym typeface="Verdana"/>
              </a:rPr>
              <a:t>, </a:t>
            </a:r>
            <a:r>
              <a:rPr lang="ja" sz="1000">
                <a:solidFill>
                  <a:srgbClr val="B5CEA8"/>
                </a:solidFill>
                <a:latin typeface="Verdana"/>
                <a:ea typeface="Verdana"/>
                <a:cs typeface="Verdana"/>
                <a:sym typeface="Verdana"/>
              </a:rPr>
              <a:t>1</a:t>
            </a:r>
            <a:r>
              <a:rPr lang="ja" sz="1000">
                <a:solidFill>
                  <a:srgbClr val="D4D4D4"/>
                </a:solidFill>
                <a:latin typeface="Verdana"/>
                <a:ea typeface="Verdana"/>
                <a:cs typeface="Verdana"/>
                <a:sym typeface="Verdana"/>
              </a:rPr>
              <a:t>);</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ENDCG</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SubShader</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Pass</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CGPROGRAM</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           #pragma</a:t>
            </a:r>
            <a:r>
              <a:rPr lang="ja" sz="1000">
                <a:solidFill>
                  <a:srgbClr val="D4D4D4"/>
                </a:solidFill>
                <a:latin typeface="Verdana"/>
                <a:ea typeface="Verdana"/>
                <a:cs typeface="Verdana"/>
                <a:sym typeface="Verdana"/>
              </a:rPr>
              <a:t> vertex vert_img</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569CD6"/>
                </a:solidFill>
                <a:latin typeface="Verdana"/>
                <a:ea typeface="Verdana"/>
                <a:cs typeface="Verdana"/>
                <a:sym typeface="Verdana"/>
              </a:rPr>
              <a:t>           #pragma</a:t>
            </a:r>
            <a:r>
              <a:rPr lang="ja" sz="1000">
                <a:solidFill>
                  <a:srgbClr val="D4D4D4"/>
                </a:solidFill>
                <a:latin typeface="Verdana"/>
                <a:ea typeface="Verdana"/>
                <a:cs typeface="Verdana"/>
                <a:sym typeface="Verdana"/>
              </a:rPr>
              <a:t> fragment frag</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r>
              <a:rPr lang="ja" sz="1000">
                <a:solidFill>
                  <a:srgbClr val="569CD6"/>
                </a:solidFill>
                <a:latin typeface="Verdana"/>
                <a:ea typeface="Verdana"/>
                <a:cs typeface="Verdana"/>
                <a:sym typeface="Verdana"/>
              </a:rPr>
              <a:t>ENDCG</a:t>
            </a:r>
            <a:endParaRPr sz="1000">
              <a:solidFill>
                <a:srgbClr val="569CD6"/>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   }</a:t>
            </a:r>
            <a:endParaRPr sz="1000">
              <a:solidFill>
                <a:srgbClr val="D4D4D4"/>
              </a:solidFill>
              <a:latin typeface="Verdana"/>
              <a:ea typeface="Verdana"/>
              <a:cs typeface="Verdana"/>
              <a:sym typeface="Verdana"/>
            </a:endParaRPr>
          </a:p>
          <a:p>
            <a:pPr indent="0" lvl="0" marL="0" rtl="0" algn="l">
              <a:lnSpc>
                <a:spcPct val="115000"/>
              </a:lnSpc>
              <a:spcBef>
                <a:spcPts val="0"/>
              </a:spcBef>
              <a:spcAft>
                <a:spcPts val="0"/>
              </a:spcAft>
              <a:buNone/>
            </a:pPr>
            <a:r>
              <a:rPr lang="ja" sz="1000">
                <a:solidFill>
                  <a:srgbClr val="D4D4D4"/>
                </a:solidFill>
                <a:latin typeface="Verdana"/>
                <a:ea typeface="Verdana"/>
                <a:cs typeface="Verdana"/>
                <a:sym typeface="Verdana"/>
              </a:rPr>
              <a:t>}</a:t>
            </a:r>
            <a:endParaRPr sz="1000">
              <a:solidFill>
                <a:srgbClr val="F92671"/>
              </a:solidFill>
              <a:latin typeface="Verdana"/>
              <a:ea typeface="Verdana"/>
              <a:cs typeface="Verdana"/>
              <a:sym typeface="Verdana"/>
            </a:endParaRPr>
          </a:p>
        </p:txBody>
      </p:sp>
      <p:sp>
        <p:nvSpPr>
          <p:cNvPr id="245" name="Google Shape;245;p41"/>
          <p:cNvSpPr/>
          <p:nvPr/>
        </p:nvSpPr>
        <p:spPr>
          <a:xfrm>
            <a:off x="903150" y="4085150"/>
            <a:ext cx="1968600" cy="324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 name="Google Shape;246;p41"/>
          <p:cNvCxnSpPr/>
          <p:nvPr/>
        </p:nvCxnSpPr>
        <p:spPr>
          <a:xfrm flipH="1" rot="10800000">
            <a:off x="5716400" y="3372450"/>
            <a:ext cx="1353300" cy="1500"/>
          </a:xfrm>
          <a:prstGeom prst="straightConnector1">
            <a:avLst/>
          </a:prstGeom>
          <a:noFill/>
          <a:ln cap="flat" cmpd="sng" w="76200">
            <a:solidFill>
              <a:srgbClr val="FFFF00"/>
            </a:solidFill>
            <a:prstDash val="solid"/>
            <a:round/>
            <a:headEnd len="med" w="med" type="none"/>
            <a:tailEnd len="med" w="med" type="none"/>
          </a:ln>
        </p:spPr>
      </p:cxnSp>
      <p:cxnSp>
        <p:nvCxnSpPr>
          <p:cNvPr id="247" name="Google Shape;247;p41"/>
          <p:cNvCxnSpPr/>
          <p:nvPr/>
        </p:nvCxnSpPr>
        <p:spPr>
          <a:xfrm>
            <a:off x="7219225" y="3381750"/>
            <a:ext cx="563100" cy="5700"/>
          </a:xfrm>
          <a:prstGeom prst="straightConnector1">
            <a:avLst/>
          </a:prstGeom>
          <a:noFill/>
          <a:ln cap="flat" cmpd="sng" w="76200">
            <a:solidFill>
              <a:srgbClr val="FF0000"/>
            </a:solidFill>
            <a:prstDash val="solid"/>
            <a:round/>
            <a:headEnd len="med" w="med" type="none"/>
            <a:tailEnd len="med" w="med" type="none"/>
          </a:ln>
        </p:spPr>
      </p:cxnSp>
      <p:cxnSp>
        <p:nvCxnSpPr>
          <p:cNvPr id="248" name="Google Shape;248;p41"/>
          <p:cNvCxnSpPr/>
          <p:nvPr/>
        </p:nvCxnSpPr>
        <p:spPr>
          <a:xfrm flipH="1" rot="10800000">
            <a:off x="2977500" y="3810150"/>
            <a:ext cx="663300" cy="331800"/>
          </a:xfrm>
          <a:prstGeom prst="straightConnector1">
            <a:avLst/>
          </a:prstGeom>
          <a:noFill/>
          <a:ln cap="flat" cmpd="sng" w="38100">
            <a:solidFill>
              <a:srgbClr val="FFFF00"/>
            </a:solidFill>
            <a:prstDash val="solid"/>
            <a:round/>
            <a:headEnd len="med" w="med" type="none"/>
            <a:tailEnd len="med" w="med" type="triangle"/>
          </a:ln>
        </p:spPr>
      </p:cxnSp>
      <p:cxnSp>
        <p:nvCxnSpPr>
          <p:cNvPr id="249" name="Google Shape;249;p41"/>
          <p:cNvCxnSpPr/>
          <p:nvPr/>
        </p:nvCxnSpPr>
        <p:spPr>
          <a:xfrm rot="10800000">
            <a:off x="3393825" y="2603400"/>
            <a:ext cx="639900" cy="249300"/>
          </a:xfrm>
          <a:prstGeom prst="straightConnector1">
            <a:avLst/>
          </a:prstGeom>
          <a:noFill/>
          <a:ln cap="flat" cmpd="sng" w="38100">
            <a:solidFill>
              <a:srgbClr val="FF0000"/>
            </a:solidFill>
            <a:prstDash val="solid"/>
            <a:round/>
            <a:headEnd len="med" w="med" type="none"/>
            <a:tailEnd len="med" w="med" type="triangle"/>
          </a:ln>
        </p:spPr>
      </p:cxnSp>
      <p:sp>
        <p:nvSpPr>
          <p:cNvPr id="250" name="Google Shape;250;p41"/>
          <p:cNvSpPr/>
          <p:nvPr/>
        </p:nvSpPr>
        <p:spPr>
          <a:xfrm>
            <a:off x="373650" y="1655225"/>
            <a:ext cx="3027600" cy="123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txBox="1"/>
          <p:nvPr/>
        </p:nvSpPr>
        <p:spPr>
          <a:xfrm>
            <a:off x="3746550" y="3315650"/>
            <a:ext cx="5262900" cy="76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ja" sz="1700">
                <a:solidFill>
                  <a:srgbClr val="FFFF00"/>
                </a:solidFill>
                <a:latin typeface="HiraMaruPro-W4"/>
                <a:ea typeface="HiraMaruPro-W4"/>
                <a:cs typeface="HiraMaruPro-W4"/>
                <a:sym typeface="HiraMaruPro-W4"/>
              </a:rPr>
              <a:t>フラグメントシェーダーとして</a:t>
            </a:r>
            <a:r>
              <a:rPr lang="ja" sz="1700">
                <a:solidFill>
                  <a:srgbClr val="D4D4D4"/>
                </a:solidFill>
                <a:latin typeface="HiraMaruPro-W4"/>
                <a:ea typeface="HiraMaruPro-W4"/>
                <a:cs typeface="HiraMaruPro-W4"/>
                <a:sym typeface="HiraMaruPro-W4"/>
              </a:rPr>
              <a:t> </a:t>
            </a:r>
            <a:r>
              <a:rPr lang="ja" sz="1700">
                <a:solidFill>
                  <a:srgbClr val="FF0000"/>
                </a:solidFill>
                <a:latin typeface="HiraMaruPro-W4"/>
                <a:ea typeface="HiraMaruPro-W4"/>
                <a:cs typeface="HiraMaruPro-W4"/>
                <a:sym typeface="HiraMaruPro-W4"/>
              </a:rPr>
              <a:t>`frag` 関数を指定</a:t>
            </a:r>
            <a:endParaRPr sz="1700">
              <a:solidFill>
                <a:srgbClr val="FF0000"/>
              </a:solidFill>
              <a:latin typeface="HiraMaruPro-W4"/>
              <a:ea typeface="HiraMaruPro-W4"/>
              <a:cs typeface="HiraMaruPro-W4"/>
              <a:sym typeface="HiraMaruPro-W4"/>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自己紹介</a:t>
            </a:r>
            <a:endParaRPr>
              <a:latin typeface="HiraMaruPro-W4"/>
              <a:ea typeface="HiraMaruPro-W4"/>
              <a:cs typeface="HiraMaruPro-W4"/>
              <a:sym typeface="HiraMaruPro-W4"/>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000">
                <a:solidFill>
                  <a:srgbClr val="FFFFFF"/>
                </a:solidFill>
                <a:latin typeface="HiraMaruPro-W4"/>
                <a:ea typeface="HiraMaruPro-W4"/>
                <a:cs typeface="HiraMaruPro-W4"/>
                <a:sym typeface="HiraMaruPro-W4"/>
              </a:rPr>
              <a:t>Seita Matsushita</a:t>
            </a:r>
            <a:r>
              <a:rPr b="1" lang="ja" sz="3600">
                <a:solidFill>
                  <a:srgbClr val="FFFFFF"/>
                </a:solidFill>
                <a:latin typeface="HiraMaruPro-W4"/>
                <a:ea typeface="HiraMaruPro-W4"/>
                <a:cs typeface="HiraMaruPro-W4"/>
                <a:sym typeface="HiraMaruPro-W4"/>
              </a:rPr>
              <a:t> </a:t>
            </a:r>
            <a:r>
              <a:rPr lang="ja">
                <a:latin typeface="HiraMaruPro-W4"/>
                <a:ea typeface="HiraMaruPro-W4"/>
                <a:cs typeface="HiraMaruPro-W4"/>
                <a:sym typeface="HiraMaruPro-W4"/>
              </a:rPr>
              <a:t>(</a:t>
            </a:r>
            <a:r>
              <a:rPr lang="ja" u="sng">
                <a:solidFill>
                  <a:schemeClr val="hlink"/>
                </a:solidFill>
                <a:latin typeface="HiraMaruPro-W4"/>
                <a:ea typeface="HiraMaruPro-W4"/>
                <a:cs typeface="HiraMaruPro-W4"/>
                <a:sym typeface="HiraMaruPro-W4"/>
                <a:hlinkClick r:id="rId3"/>
              </a:rPr>
              <a:t>@setchi</a:t>
            </a:r>
            <a:r>
              <a:rPr lang="ja">
                <a:latin typeface="HiraMaruPro-W4"/>
                <a:ea typeface="HiraMaruPro-W4"/>
                <a:cs typeface="HiraMaruPro-W4"/>
                <a:sym typeface="HiraMaruPro-W4"/>
              </a:rPr>
              <a:t>)</a:t>
            </a:r>
            <a:endParaRPr b="1" sz="3600">
              <a:solidFill>
                <a:srgbClr val="FFFFFF"/>
              </a:solidFill>
              <a:latin typeface="HiraMaruPro-W4"/>
              <a:ea typeface="HiraMaruPro-W4"/>
              <a:cs typeface="HiraMaruPro-W4"/>
              <a:sym typeface="HiraMaruPro-W4"/>
            </a:endParaRPr>
          </a:p>
          <a:p>
            <a:pPr indent="0" lvl="0" marL="101600" marR="101600" rtl="0" algn="l">
              <a:spcBef>
                <a:spcPts val="1600"/>
              </a:spcBef>
              <a:spcAft>
                <a:spcPts val="0"/>
              </a:spcAft>
              <a:buNone/>
            </a:pPr>
            <a:r>
              <a:rPr lang="ja">
                <a:latin typeface="HiraMaruPro-W4"/>
                <a:ea typeface="HiraMaruPro-W4"/>
                <a:cs typeface="HiraMaruPro-W4"/>
                <a:sym typeface="HiraMaruPro-W4"/>
              </a:rPr>
              <a:t>経歴</a:t>
            </a:r>
            <a:endParaRPr>
              <a:latin typeface="HiraMaruPro-W4"/>
              <a:ea typeface="HiraMaruPro-W4"/>
              <a:cs typeface="HiraMaruPro-W4"/>
              <a:sym typeface="HiraMaruPro-W4"/>
            </a:endParaRPr>
          </a:p>
          <a:p>
            <a:pPr indent="-342900" lvl="0" marL="457200" marR="101600" rtl="0" algn="l">
              <a:spcBef>
                <a:spcPts val="800"/>
              </a:spcBef>
              <a:spcAft>
                <a:spcPts val="0"/>
              </a:spcAft>
              <a:buSzPts val="1800"/>
              <a:buFont typeface="HiraMaruPro-W4"/>
              <a:buChar char="-"/>
            </a:pPr>
            <a:r>
              <a:rPr lang="ja">
                <a:latin typeface="HiraMaruPro-W4"/>
                <a:ea typeface="HiraMaruPro-W4"/>
                <a:cs typeface="HiraMaruPro-W4"/>
                <a:sym typeface="HiraMaruPro-W4"/>
              </a:rPr>
              <a:t>株式会社サイバーエージェント</a:t>
            </a:r>
            <a:endParaRPr>
              <a:latin typeface="HiraMaruPro-W4"/>
              <a:ea typeface="HiraMaruPro-W4"/>
              <a:cs typeface="HiraMaruPro-W4"/>
              <a:sym typeface="HiraMaruPro-W4"/>
            </a:endParaRPr>
          </a:p>
          <a:p>
            <a:pPr indent="-342900" lvl="0" marL="457200" marR="101600" rtl="0" algn="l">
              <a:spcBef>
                <a:spcPts val="0"/>
              </a:spcBef>
              <a:spcAft>
                <a:spcPts val="0"/>
              </a:spcAft>
              <a:buSzPts val="1800"/>
              <a:buFont typeface="HiraMaruPro-W4"/>
              <a:buChar char="-"/>
            </a:pPr>
            <a:r>
              <a:rPr lang="ja">
                <a:latin typeface="HiraMaruPro-W4"/>
                <a:ea typeface="HiraMaruPro-W4"/>
                <a:cs typeface="HiraMaruPro-W4"/>
                <a:sym typeface="HiraMaruPro-W4"/>
              </a:rPr>
              <a:t>KLab株式会社　←今ここ</a:t>
            </a:r>
            <a:endParaRPr>
              <a:latin typeface="HiraMaruPro-W4"/>
              <a:ea typeface="HiraMaruPro-W4"/>
              <a:cs typeface="HiraMaruPro-W4"/>
              <a:sym typeface="HiraMaruPro-W4"/>
            </a:endParaRPr>
          </a:p>
          <a:p>
            <a:pPr indent="0" lvl="0" marL="0" rtl="0" algn="l">
              <a:spcBef>
                <a:spcPts val="800"/>
              </a:spcBef>
              <a:spcAft>
                <a:spcPts val="1600"/>
              </a:spcAft>
              <a:buNone/>
            </a:pPr>
            <a:r>
              <a:rPr lang="ja">
                <a:latin typeface="HiraMaruPro-W4"/>
                <a:ea typeface="HiraMaruPro-W4"/>
                <a:cs typeface="HiraMaruPro-W4"/>
                <a:sym typeface="HiraMaruPro-W4"/>
              </a:rPr>
              <a:t>Unityでゲームを作るエンジニアです</a:t>
            </a:r>
            <a:endParaRPr>
              <a:latin typeface="HiraMaruPro-W4"/>
              <a:ea typeface="HiraMaruPro-W4"/>
              <a:cs typeface="HiraMaruPro-W4"/>
              <a:sym typeface="HiraMaruPro-W4"/>
            </a:endParaRPr>
          </a:p>
        </p:txBody>
      </p:sp>
      <p:pic>
        <p:nvPicPr>
          <p:cNvPr id="68" name="Google Shape;68;p15"/>
          <p:cNvPicPr preferRelativeResize="0"/>
          <p:nvPr/>
        </p:nvPicPr>
        <p:blipFill>
          <a:blip r:embed="rId4">
            <a:alphaModFix/>
          </a:blip>
          <a:stretch>
            <a:fillRect/>
          </a:stretch>
        </p:blipFill>
        <p:spPr>
          <a:xfrm>
            <a:off x="5461250" y="886225"/>
            <a:ext cx="3371050" cy="3371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2"/>
          <p:cNvSpPr txBox="1"/>
          <p:nvPr/>
        </p:nvSpPr>
        <p:spPr>
          <a:xfrm>
            <a:off x="2412225" y="1189275"/>
            <a:ext cx="64626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2"/>
          <p:cNvSpPr txBox="1"/>
          <p:nvPr>
            <p:ph idx="1" type="body"/>
          </p:nvPr>
        </p:nvSpPr>
        <p:spPr>
          <a:xfrm>
            <a:off x="4232450" y="1152475"/>
            <a:ext cx="4876200" cy="3416400"/>
          </a:xfrm>
          <a:prstGeom prst="rect">
            <a:avLst/>
          </a:prstGeom>
        </p:spPr>
        <p:txBody>
          <a:bodyPr anchorCtr="0" anchor="t" bIns="91425" lIns="91425" spcFirstLastPara="1" rIns="91425" wrap="square" tIns="91425">
            <a:noAutofit/>
          </a:bodyPr>
          <a:lstStyle/>
          <a:p>
            <a:pPr indent="0" lvl="0" marL="215900" marR="215900" rtl="0" algn="l">
              <a:lnSpc>
                <a:spcPct val="125806"/>
              </a:lnSpc>
              <a:spcBef>
                <a:spcPts val="0"/>
              </a:spcBef>
              <a:spcAft>
                <a:spcPts val="0"/>
              </a:spcAft>
              <a:buNone/>
            </a:pPr>
            <a:r>
              <a:rPr lang="ja" sz="2200">
                <a:solidFill>
                  <a:srgbClr val="FFFFFF"/>
                </a:solidFill>
                <a:latin typeface="HiraMaruPro-W4"/>
                <a:ea typeface="HiraMaruPro-W4"/>
                <a:cs typeface="HiraMaruPro-W4"/>
                <a:sym typeface="HiraMaruPro-W4"/>
              </a:rPr>
              <a:t>Unityシェーダープログラミングの教科書 ShaderLab言語解説編</a:t>
            </a:r>
            <a:endParaRPr sz="2200">
              <a:solidFill>
                <a:srgbClr val="FFFFFF"/>
              </a:solidFill>
              <a:latin typeface="HiraMaruPro-W4"/>
              <a:ea typeface="HiraMaruPro-W4"/>
              <a:cs typeface="HiraMaruPro-W4"/>
              <a:sym typeface="HiraMaruPro-W4"/>
            </a:endParaRPr>
          </a:p>
          <a:p>
            <a:pPr indent="0" lvl="0" marL="215900" marR="215900" rtl="0" algn="l">
              <a:lnSpc>
                <a:spcPct val="125806"/>
              </a:lnSpc>
              <a:spcBef>
                <a:spcPts val="0"/>
              </a:spcBef>
              <a:spcAft>
                <a:spcPts val="0"/>
              </a:spcAft>
              <a:buNone/>
            </a:pPr>
            <a:r>
              <a:t/>
            </a:r>
            <a:endParaRPr sz="2200">
              <a:solidFill>
                <a:srgbClr val="5A5A60"/>
              </a:solidFill>
              <a:latin typeface="HiraMaruPro-W4"/>
              <a:ea typeface="HiraMaruPro-W4"/>
              <a:cs typeface="HiraMaruPro-W4"/>
              <a:sym typeface="HiraMaruPro-W4"/>
            </a:endParaRPr>
          </a:p>
          <a:p>
            <a:pPr indent="0" lvl="0" marL="215900" marR="215900" rtl="0" algn="l">
              <a:lnSpc>
                <a:spcPct val="125806"/>
              </a:lnSpc>
              <a:spcBef>
                <a:spcPts val="0"/>
              </a:spcBef>
              <a:spcAft>
                <a:spcPts val="0"/>
              </a:spcAft>
              <a:buNone/>
            </a:pPr>
            <a:r>
              <a:rPr lang="ja" sz="2200" u="sng">
                <a:solidFill>
                  <a:schemeClr val="hlink"/>
                </a:solidFill>
                <a:latin typeface="HiraMaruPro-W4"/>
                <a:ea typeface="HiraMaruPro-W4"/>
                <a:cs typeface="HiraMaruPro-W4"/>
                <a:sym typeface="HiraMaruPro-W4"/>
                <a:hlinkClick r:id="rId3"/>
              </a:rPr>
              <a:t>https://s-games.booth.pm/items/660001</a:t>
            </a:r>
            <a:endParaRPr sz="2200">
              <a:solidFill>
                <a:srgbClr val="5A5A60"/>
              </a:solidFill>
              <a:latin typeface="HiraMaruPro-W4"/>
              <a:ea typeface="HiraMaruPro-W4"/>
              <a:cs typeface="HiraMaruPro-W4"/>
              <a:sym typeface="HiraMaruPro-W4"/>
            </a:endParaRPr>
          </a:p>
        </p:txBody>
      </p:sp>
      <p:pic>
        <p:nvPicPr>
          <p:cNvPr id="258" name="Google Shape;258;p42"/>
          <p:cNvPicPr preferRelativeResize="0"/>
          <p:nvPr/>
        </p:nvPicPr>
        <p:blipFill>
          <a:blip r:embed="rId4">
            <a:alphaModFix/>
          </a:blip>
          <a:stretch>
            <a:fillRect/>
          </a:stretch>
        </p:blipFill>
        <p:spPr>
          <a:xfrm>
            <a:off x="304800" y="1170675"/>
            <a:ext cx="3927650" cy="28021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3"/>
          <p:cNvSpPr txBox="1"/>
          <p:nvPr>
            <p:ph idx="1" type="body"/>
          </p:nvPr>
        </p:nvSpPr>
        <p:spPr>
          <a:xfrm>
            <a:off x="4374450" y="1325700"/>
            <a:ext cx="4769700" cy="24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569CD6"/>
                </a:solidFill>
                <a:latin typeface="Verdana"/>
                <a:ea typeface="Verdana"/>
                <a:cs typeface="Verdana"/>
                <a:sym typeface="Verdana"/>
              </a:rPr>
              <a:t>float4</a:t>
            </a:r>
            <a:r>
              <a:rPr lang="ja">
                <a:solidFill>
                  <a:srgbClr val="D4D4D4"/>
                </a:solidFill>
                <a:latin typeface="Verdana"/>
                <a:ea typeface="Verdana"/>
                <a:cs typeface="Verdana"/>
                <a:sym typeface="Verdana"/>
              </a:rPr>
              <a:t> </a:t>
            </a:r>
            <a:r>
              <a:rPr lang="ja">
                <a:solidFill>
                  <a:srgbClr val="DCDCAA"/>
                </a:solidFill>
                <a:latin typeface="Verdana"/>
                <a:ea typeface="Verdana"/>
                <a:cs typeface="Verdana"/>
                <a:sym typeface="Verdana"/>
              </a:rPr>
              <a:t>frag</a:t>
            </a:r>
            <a:r>
              <a:rPr lang="ja">
                <a:solidFill>
                  <a:srgbClr val="D4D4D4"/>
                </a:solidFill>
                <a:latin typeface="Verdana"/>
                <a:ea typeface="Verdana"/>
                <a:cs typeface="Verdana"/>
                <a:sym typeface="Verdana"/>
              </a:rPr>
              <a:t>(</a:t>
            </a:r>
            <a:r>
              <a:rPr lang="ja">
                <a:solidFill>
                  <a:srgbClr val="D4D4D4"/>
                </a:solidFill>
                <a:highlight>
                  <a:srgbClr val="0000FF"/>
                </a:highlight>
                <a:latin typeface="Verdana"/>
                <a:ea typeface="Verdana"/>
                <a:cs typeface="Verdana"/>
                <a:sym typeface="Verdana"/>
              </a:rPr>
              <a:t>v2f_img i</a:t>
            </a:r>
            <a:r>
              <a:rPr lang="ja">
                <a:solidFill>
                  <a:srgbClr val="D4D4D4"/>
                </a:solidFill>
                <a:latin typeface="Verdana"/>
                <a:ea typeface="Verdana"/>
                <a:cs typeface="Verdana"/>
                <a:sym typeface="Verdana"/>
              </a:rPr>
              <a:t>) : </a:t>
            </a:r>
            <a:r>
              <a:rPr lang="ja">
                <a:solidFill>
                  <a:srgbClr val="9CDCFE"/>
                </a:solidFill>
                <a:latin typeface="Verdana"/>
                <a:ea typeface="Verdana"/>
                <a:cs typeface="Verdana"/>
                <a:sym typeface="Verdana"/>
              </a:rPr>
              <a:t>SV_Target</a:t>
            </a:r>
            <a:endParaRPr>
              <a:solidFill>
                <a:srgbClr val="9CDCFE"/>
              </a:solidFill>
              <a:latin typeface="Verdana"/>
              <a:ea typeface="Verdana"/>
              <a:cs typeface="Verdana"/>
              <a:sym typeface="Verdana"/>
            </a:endParaRPr>
          </a:p>
          <a:p>
            <a:pPr indent="0" lvl="0" marL="0" rtl="0" algn="l">
              <a:spcBef>
                <a:spcPts val="0"/>
              </a:spcBef>
              <a:spcAft>
                <a:spcPts val="0"/>
              </a:spcAft>
              <a:buNone/>
            </a:pPr>
            <a:r>
              <a:rPr lang="ja">
                <a:solidFill>
                  <a:srgbClr val="D4D4D4"/>
                </a:solidFill>
                <a:latin typeface="Verdana"/>
                <a:ea typeface="Verdana"/>
                <a:cs typeface="Verdana"/>
                <a:sym typeface="Verdana"/>
              </a:rPr>
              <a:t>{</a:t>
            </a:r>
            <a:endParaRPr>
              <a:solidFill>
                <a:srgbClr val="D4D4D4"/>
              </a:solidFill>
              <a:latin typeface="Verdana"/>
              <a:ea typeface="Verdana"/>
              <a:cs typeface="Verdana"/>
              <a:sym typeface="Verdana"/>
            </a:endParaRPr>
          </a:p>
          <a:p>
            <a:pPr indent="0" lvl="0" marL="0" rtl="0" algn="l">
              <a:spcBef>
                <a:spcPts val="0"/>
              </a:spcBef>
              <a:spcAft>
                <a:spcPts val="0"/>
              </a:spcAft>
              <a:buNone/>
            </a:pPr>
            <a:r>
              <a:rPr lang="ja">
                <a:solidFill>
                  <a:srgbClr val="D4D4D4"/>
                </a:solidFill>
                <a:latin typeface="Verdana"/>
                <a:ea typeface="Verdana"/>
                <a:cs typeface="Verdana"/>
                <a:sym typeface="Verdana"/>
              </a:rPr>
              <a:t>    </a:t>
            </a:r>
            <a:r>
              <a:rPr lang="ja">
                <a:solidFill>
                  <a:srgbClr val="C586C0"/>
                </a:solidFill>
                <a:latin typeface="Verdana"/>
                <a:ea typeface="Verdana"/>
                <a:cs typeface="Verdana"/>
                <a:sym typeface="Verdana"/>
              </a:rPr>
              <a:t>return</a:t>
            </a:r>
            <a:r>
              <a:rPr lang="ja">
                <a:solidFill>
                  <a:srgbClr val="D4D4D4"/>
                </a:solidFill>
                <a:latin typeface="Verdana"/>
                <a:ea typeface="Verdana"/>
                <a:cs typeface="Verdana"/>
                <a:sym typeface="Verdana"/>
              </a:rPr>
              <a:t> </a:t>
            </a:r>
            <a:r>
              <a:rPr lang="ja">
                <a:solidFill>
                  <a:srgbClr val="569CD6"/>
                </a:solidFill>
                <a:latin typeface="Verdana"/>
                <a:ea typeface="Verdana"/>
                <a:cs typeface="Verdana"/>
                <a:sym typeface="Verdana"/>
              </a:rPr>
              <a:t>float4</a:t>
            </a:r>
            <a:r>
              <a:rPr lang="ja">
                <a:solidFill>
                  <a:srgbClr val="D4D4D4"/>
                </a:solidFill>
                <a:latin typeface="Verdana"/>
                <a:ea typeface="Verdana"/>
                <a:cs typeface="Verdana"/>
                <a:sym typeface="Verdana"/>
              </a:rPr>
              <a:t>(</a:t>
            </a:r>
            <a:r>
              <a:rPr lang="ja">
                <a:solidFill>
                  <a:srgbClr val="D4D4D4"/>
                </a:solidFill>
                <a:highlight>
                  <a:srgbClr val="0000FF"/>
                </a:highlight>
                <a:latin typeface="Verdana"/>
                <a:ea typeface="Verdana"/>
                <a:cs typeface="Verdana"/>
                <a:sym typeface="Verdana"/>
              </a:rPr>
              <a:t>i.uv.x</a:t>
            </a:r>
            <a:r>
              <a:rPr lang="ja">
                <a:solidFill>
                  <a:srgbClr val="D4D4D4"/>
                </a:solidFill>
                <a:latin typeface="Verdana"/>
                <a:ea typeface="Verdana"/>
                <a:cs typeface="Verdana"/>
                <a:sym typeface="Verdana"/>
              </a:rPr>
              <a:t>, </a:t>
            </a:r>
            <a:r>
              <a:rPr lang="ja">
                <a:solidFill>
                  <a:srgbClr val="D4D4D4"/>
                </a:solidFill>
                <a:highlight>
                  <a:srgbClr val="0000FF"/>
                </a:highlight>
                <a:latin typeface="Verdana"/>
                <a:ea typeface="Verdana"/>
                <a:cs typeface="Verdana"/>
                <a:sym typeface="Verdana"/>
              </a:rPr>
              <a:t>i.uv.y</a:t>
            </a:r>
            <a:r>
              <a:rPr lang="ja">
                <a:solidFill>
                  <a:srgbClr val="D4D4D4"/>
                </a:solidFill>
                <a:latin typeface="Verdana"/>
                <a:ea typeface="Verdana"/>
                <a:cs typeface="Verdana"/>
                <a:sym typeface="Verdana"/>
              </a:rPr>
              <a:t>, </a:t>
            </a:r>
            <a:r>
              <a:rPr lang="ja">
                <a:solidFill>
                  <a:srgbClr val="B5CEA8"/>
                </a:solidFill>
                <a:latin typeface="Verdana"/>
                <a:ea typeface="Verdana"/>
                <a:cs typeface="Verdana"/>
                <a:sym typeface="Verdana"/>
              </a:rPr>
              <a:t>0</a:t>
            </a:r>
            <a:r>
              <a:rPr lang="ja">
                <a:solidFill>
                  <a:srgbClr val="D4D4D4"/>
                </a:solidFill>
                <a:latin typeface="Verdana"/>
                <a:ea typeface="Verdana"/>
                <a:cs typeface="Verdana"/>
                <a:sym typeface="Verdana"/>
              </a:rPr>
              <a:t>, </a:t>
            </a:r>
            <a:r>
              <a:rPr lang="ja">
                <a:solidFill>
                  <a:srgbClr val="B5CEA8"/>
                </a:solidFill>
                <a:latin typeface="Verdana"/>
                <a:ea typeface="Verdana"/>
                <a:cs typeface="Verdana"/>
                <a:sym typeface="Verdana"/>
              </a:rPr>
              <a:t>1</a:t>
            </a:r>
            <a:r>
              <a:rPr lang="ja">
                <a:solidFill>
                  <a:srgbClr val="D4D4D4"/>
                </a:solidFill>
                <a:latin typeface="Verdana"/>
                <a:ea typeface="Verdana"/>
                <a:cs typeface="Verdana"/>
                <a:sym typeface="Verdana"/>
              </a:rPr>
              <a:t>);</a:t>
            </a:r>
            <a:endParaRPr>
              <a:solidFill>
                <a:srgbClr val="D4D4D4"/>
              </a:solidFill>
              <a:latin typeface="Verdana"/>
              <a:ea typeface="Verdana"/>
              <a:cs typeface="Verdana"/>
              <a:sym typeface="Verdana"/>
            </a:endParaRPr>
          </a:p>
          <a:p>
            <a:pPr indent="0" lvl="0" marL="0" rtl="0" algn="l">
              <a:spcBef>
                <a:spcPts val="0"/>
              </a:spcBef>
              <a:spcAft>
                <a:spcPts val="0"/>
              </a:spcAft>
              <a:buNone/>
            </a:pPr>
            <a:r>
              <a:rPr lang="ja">
                <a:solidFill>
                  <a:srgbClr val="D4D4D4"/>
                </a:solidFill>
                <a:latin typeface="Verdana"/>
                <a:ea typeface="Verdana"/>
                <a:cs typeface="Verdana"/>
                <a:sym typeface="Verdana"/>
              </a:rPr>
              <a:t>}</a:t>
            </a:r>
            <a:endParaRPr>
              <a:solidFill>
                <a:srgbClr val="569CD6"/>
              </a:solidFill>
              <a:latin typeface="Verdana"/>
              <a:ea typeface="Verdana"/>
              <a:cs typeface="Verdana"/>
              <a:sym typeface="Verdana"/>
            </a:endParaRPr>
          </a:p>
        </p:txBody>
      </p:sp>
      <p:sp>
        <p:nvSpPr>
          <p:cNvPr id="264" name="Google Shape;264;p43"/>
          <p:cNvSpPr txBox="1"/>
          <p:nvPr/>
        </p:nvSpPr>
        <p:spPr>
          <a:xfrm>
            <a:off x="6314675" y="2405413"/>
            <a:ext cx="2457000" cy="86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ja" sz="1800">
                <a:solidFill>
                  <a:schemeClr val="lt2"/>
                </a:solidFill>
                <a:latin typeface="HiraMaruPro-W4"/>
                <a:ea typeface="HiraMaruPro-W4"/>
                <a:cs typeface="HiraMaruPro-W4"/>
                <a:sym typeface="HiraMaruPro-W4"/>
              </a:rPr>
              <a:t>↑ 座標をそのまま色として出力してます</a:t>
            </a:r>
            <a:endParaRPr sz="1800">
              <a:solidFill>
                <a:schemeClr val="lt2"/>
              </a:solidFill>
              <a:latin typeface="HiraMaruPro-W4"/>
              <a:ea typeface="HiraMaruPro-W4"/>
              <a:cs typeface="HiraMaruPro-W4"/>
              <a:sym typeface="HiraMaruPro-W4"/>
            </a:endParaRPr>
          </a:p>
        </p:txBody>
      </p:sp>
      <p:pic>
        <p:nvPicPr>
          <p:cNvPr id="265" name="Google Shape;265;p43"/>
          <p:cNvPicPr preferRelativeResize="0"/>
          <p:nvPr/>
        </p:nvPicPr>
        <p:blipFill>
          <a:blip r:embed="rId3">
            <a:alphaModFix/>
          </a:blip>
          <a:stretch>
            <a:fillRect/>
          </a:stretch>
        </p:blipFill>
        <p:spPr>
          <a:xfrm>
            <a:off x="625913" y="840838"/>
            <a:ext cx="3491774" cy="3491774"/>
          </a:xfrm>
          <a:prstGeom prst="rect">
            <a:avLst/>
          </a:prstGeom>
          <a:noFill/>
          <a:ln>
            <a:noFill/>
          </a:ln>
        </p:spPr>
      </p:pic>
      <p:sp>
        <p:nvSpPr>
          <p:cNvPr id="266" name="Google Shape;266;p43"/>
          <p:cNvSpPr txBox="1"/>
          <p:nvPr>
            <p:ph idx="1" type="body"/>
          </p:nvPr>
        </p:nvSpPr>
        <p:spPr>
          <a:xfrm>
            <a:off x="147489" y="323388"/>
            <a:ext cx="1332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t>(</a:t>
            </a:r>
            <a:r>
              <a:rPr lang="ja">
                <a:solidFill>
                  <a:srgbClr val="B30000"/>
                </a:solidFill>
              </a:rPr>
              <a:t>0</a:t>
            </a:r>
            <a:r>
              <a:rPr lang="ja"/>
              <a:t>, </a:t>
            </a:r>
            <a:r>
              <a:rPr b="1" lang="ja">
                <a:solidFill>
                  <a:srgbClr val="00FF00"/>
                </a:solidFill>
              </a:rPr>
              <a:t>1</a:t>
            </a:r>
            <a:r>
              <a:rPr lang="ja"/>
              <a:t>)</a:t>
            </a:r>
            <a:endParaRPr/>
          </a:p>
        </p:txBody>
      </p:sp>
      <p:sp>
        <p:nvSpPr>
          <p:cNvPr id="267" name="Google Shape;267;p43"/>
          <p:cNvSpPr txBox="1"/>
          <p:nvPr>
            <p:ph idx="1" type="body"/>
          </p:nvPr>
        </p:nvSpPr>
        <p:spPr>
          <a:xfrm>
            <a:off x="3921314" y="323388"/>
            <a:ext cx="1332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t>(</a:t>
            </a:r>
            <a:r>
              <a:rPr b="1" lang="ja">
                <a:solidFill>
                  <a:srgbClr val="FF0000"/>
                </a:solidFill>
              </a:rPr>
              <a:t>1</a:t>
            </a:r>
            <a:r>
              <a:rPr lang="ja"/>
              <a:t>, </a:t>
            </a:r>
            <a:r>
              <a:rPr b="1" lang="ja">
                <a:solidFill>
                  <a:srgbClr val="00FF00"/>
                </a:solidFill>
              </a:rPr>
              <a:t>1</a:t>
            </a:r>
            <a:r>
              <a:rPr lang="ja"/>
              <a:t>)</a:t>
            </a:r>
            <a:endParaRPr/>
          </a:p>
        </p:txBody>
      </p:sp>
      <p:sp>
        <p:nvSpPr>
          <p:cNvPr id="268" name="Google Shape;268;p43"/>
          <p:cNvSpPr txBox="1"/>
          <p:nvPr>
            <p:ph idx="1" type="body"/>
          </p:nvPr>
        </p:nvSpPr>
        <p:spPr>
          <a:xfrm>
            <a:off x="3741789" y="4332613"/>
            <a:ext cx="1332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t>(</a:t>
            </a:r>
            <a:r>
              <a:rPr b="1" lang="ja">
                <a:solidFill>
                  <a:srgbClr val="FF0000"/>
                </a:solidFill>
              </a:rPr>
              <a:t>1</a:t>
            </a:r>
            <a:r>
              <a:rPr lang="ja"/>
              <a:t>, </a:t>
            </a:r>
            <a:r>
              <a:rPr lang="ja">
                <a:solidFill>
                  <a:srgbClr val="007F00"/>
                </a:solidFill>
              </a:rPr>
              <a:t>0</a:t>
            </a:r>
            <a:r>
              <a:rPr lang="ja"/>
              <a:t>)</a:t>
            </a:r>
            <a:endParaRPr/>
          </a:p>
        </p:txBody>
      </p:sp>
      <p:sp>
        <p:nvSpPr>
          <p:cNvPr id="269" name="Google Shape;269;p43"/>
          <p:cNvSpPr txBox="1"/>
          <p:nvPr>
            <p:ph idx="1" type="body"/>
          </p:nvPr>
        </p:nvSpPr>
        <p:spPr>
          <a:xfrm>
            <a:off x="147489" y="4332613"/>
            <a:ext cx="1332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t>(</a:t>
            </a:r>
            <a:r>
              <a:rPr lang="ja">
                <a:solidFill>
                  <a:srgbClr val="7D0000"/>
                </a:solidFill>
              </a:rPr>
              <a:t>0</a:t>
            </a:r>
            <a:r>
              <a:rPr lang="ja"/>
              <a:t>, </a:t>
            </a:r>
            <a:r>
              <a:rPr lang="ja">
                <a:solidFill>
                  <a:srgbClr val="008200"/>
                </a:solidFill>
              </a:rPr>
              <a:t>0</a:t>
            </a:r>
            <a:r>
              <a:rPr lang="ja"/>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テクニックについて</a:t>
            </a:r>
            <a:endParaRPr>
              <a:latin typeface="HiraMaruPro-W4"/>
              <a:ea typeface="HiraMaruPro-W4"/>
              <a:cs typeface="HiraMaruPro-W4"/>
              <a:sym typeface="HiraMaruPro-W4"/>
            </a:endParaRPr>
          </a:p>
        </p:txBody>
      </p:sp>
      <p:sp>
        <p:nvSpPr>
          <p:cNvPr id="275" name="Google Shape;27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極座標</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歪み</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擬似乱数</a:t>
            </a:r>
            <a:endParaRPr>
              <a:latin typeface="HiraMaruPro-W4"/>
              <a:ea typeface="HiraMaruPro-W4"/>
              <a:cs typeface="HiraMaruPro-W4"/>
              <a:sym typeface="HiraMaruPro-W4"/>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5"/>
          <p:cNvSpPr txBox="1"/>
          <p:nvPr>
            <p:ph idx="1" type="body"/>
          </p:nvPr>
        </p:nvSpPr>
        <p:spPr>
          <a:xfrm>
            <a:off x="311700" y="0"/>
            <a:ext cx="8520600" cy="5143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ja" sz="4800">
                <a:solidFill>
                  <a:schemeClr val="dk1"/>
                </a:solidFill>
                <a:latin typeface="HiraMaruPro-W4"/>
                <a:ea typeface="HiraMaruPro-W4"/>
                <a:cs typeface="HiraMaruPro-W4"/>
                <a:sym typeface="HiraMaruPro-W4"/>
              </a:rPr>
              <a:t>ディスタンスフィールド</a:t>
            </a:r>
            <a:endParaRPr sz="4800">
              <a:latin typeface="HiraMaruPro-W4"/>
              <a:ea typeface="HiraMaruPro-W4"/>
              <a:cs typeface="HiraMaruPro-W4"/>
              <a:sym typeface="HiraMaruPro-W4"/>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286" name="Google Shape;286;p4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ja" sz="2400">
                <a:latin typeface="HiraMaruPro-W4"/>
                <a:ea typeface="HiraMaruPro-W4"/>
                <a:cs typeface="HiraMaruPro-W4"/>
                <a:sym typeface="HiraMaruPro-W4"/>
              </a:rPr>
              <a:t>ある場所からの </a:t>
            </a:r>
            <a:r>
              <a:rPr lang="ja" sz="4800">
                <a:solidFill>
                  <a:schemeClr val="accent5"/>
                </a:solidFill>
                <a:latin typeface="HiraMaruPro-W4"/>
                <a:ea typeface="HiraMaruPro-W4"/>
                <a:cs typeface="HiraMaruPro-W4"/>
                <a:sym typeface="HiraMaruPro-W4"/>
              </a:rPr>
              <a:t>距離</a:t>
            </a:r>
            <a:r>
              <a:rPr lang="ja" sz="2400">
                <a:latin typeface="HiraMaruPro-W4"/>
                <a:ea typeface="HiraMaruPro-W4"/>
                <a:cs typeface="HiraMaruPro-W4"/>
                <a:sym typeface="HiraMaruPro-W4"/>
              </a:rPr>
              <a:t> に基いて</a:t>
            </a:r>
            <a:r>
              <a:rPr lang="ja" sz="2400">
                <a:latin typeface="HiraMaruPro-W4"/>
                <a:ea typeface="HiraMaruPro-W4"/>
                <a:cs typeface="HiraMaruPro-W4"/>
                <a:sym typeface="HiraMaruPro-W4"/>
              </a:rPr>
              <a:t>空間を解釈</a:t>
            </a:r>
            <a:r>
              <a:rPr lang="ja" sz="2400">
                <a:latin typeface="HiraMaruPro-W4"/>
                <a:ea typeface="HiraMaruPro-W4"/>
                <a:cs typeface="HiraMaruPro-W4"/>
                <a:sym typeface="HiraMaruPro-W4"/>
              </a:rPr>
              <a:t>する</a:t>
            </a:r>
            <a:r>
              <a:rPr lang="ja" sz="2400">
                <a:latin typeface="HiraMaruPro-W4"/>
                <a:ea typeface="HiraMaruPro-W4"/>
                <a:cs typeface="HiraMaruPro-W4"/>
                <a:sym typeface="HiraMaruPro-W4"/>
              </a:rPr>
              <a:t>手法</a:t>
            </a:r>
            <a:endParaRPr sz="2400">
              <a:latin typeface="HiraMaruPro-W4"/>
              <a:ea typeface="HiraMaruPro-W4"/>
              <a:cs typeface="HiraMaruPro-W4"/>
              <a:sym typeface="HiraMaruPro-W4"/>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292" name="Google Shape;292;p4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4800">
                <a:solidFill>
                  <a:srgbClr val="F92671"/>
                </a:solidFill>
                <a:latin typeface="Verdana"/>
                <a:ea typeface="Verdana"/>
                <a:cs typeface="Verdana"/>
                <a:sym typeface="Verdana"/>
              </a:rPr>
              <a:t>distance</a:t>
            </a:r>
            <a:r>
              <a:rPr lang="ja" sz="4800">
                <a:solidFill>
                  <a:srgbClr val="F7F7F2"/>
                </a:solidFill>
                <a:latin typeface="Verdana"/>
                <a:ea typeface="Verdana"/>
                <a:cs typeface="Verdana"/>
                <a:sym typeface="Verdana"/>
              </a:rPr>
              <a:t>(a, b) </a:t>
            </a:r>
            <a:endParaRPr sz="4800">
              <a:latin typeface="Verdana"/>
              <a:ea typeface="Verdana"/>
              <a:cs typeface="Verdana"/>
              <a:sym typeface="Verdana"/>
            </a:endParaRPr>
          </a:p>
          <a:p>
            <a:pPr indent="0" lvl="0" marL="0" rtl="0" algn="ctr">
              <a:spcBef>
                <a:spcPts val="1600"/>
              </a:spcBef>
              <a:spcAft>
                <a:spcPts val="1600"/>
              </a:spcAft>
              <a:buNone/>
            </a:pPr>
            <a:r>
              <a:rPr lang="ja" sz="3600">
                <a:latin typeface="HiraMaruPro-W4"/>
                <a:ea typeface="HiraMaruPro-W4"/>
                <a:cs typeface="HiraMaruPro-W4"/>
                <a:sym typeface="HiraMaruPro-W4"/>
              </a:rPr>
              <a:t>a と b の距離を返す</a:t>
            </a:r>
            <a:endParaRPr sz="3600">
              <a:latin typeface="HiraMaruPro-W4"/>
              <a:ea typeface="HiraMaruPro-W4"/>
              <a:cs typeface="HiraMaruPro-W4"/>
              <a:sym typeface="HiraMaruPro-W4"/>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298" name="Google Shape;298;p48"/>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自身の座標から中心の座標までのディスタンスフィールドを作る</a:t>
            </a:r>
            <a:endParaRPr>
              <a:latin typeface="HiraMaruPro-W4"/>
              <a:ea typeface="HiraMaruPro-W4"/>
              <a:cs typeface="HiraMaruPro-W4"/>
              <a:sym typeface="HiraMaruPro-W4"/>
            </a:endParaRPr>
          </a:p>
          <a:p>
            <a:pPr indent="0" lvl="0" marL="0" rtl="0" algn="l">
              <a:spcBef>
                <a:spcPts val="160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return</a:t>
            </a:r>
            <a:r>
              <a:rPr lang="ja" sz="1400">
                <a:solidFill>
                  <a:srgbClr val="F7F7F2"/>
                </a:solidFill>
                <a:latin typeface="Verdana"/>
                <a:ea typeface="Verdana"/>
                <a:cs typeface="Verdana"/>
                <a:sym typeface="Verdana"/>
              </a:rPr>
              <a:t> d;</a:t>
            </a:r>
            <a:endParaRPr sz="1400">
              <a:solidFill>
                <a:srgbClr val="F7F7F2"/>
              </a:solidFill>
              <a:latin typeface="Verdana"/>
              <a:ea typeface="Verdana"/>
              <a:cs typeface="Verdana"/>
              <a:sym typeface="Verdana"/>
            </a:endParaRPr>
          </a:p>
          <a:p>
            <a:pPr indent="0" lvl="0" marL="0" rtl="0" algn="l">
              <a:spcBef>
                <a:spcPts val="0"/>
              </a:spcBef>
              <a:spcAft>
                <a:spcPts val="1600"/>
              </a:spcAft>
              <a:buNone/>
            </a:pPr>
            <a:r>
              <a:rPr lang="ja" sz="1400">
                <a:solidFill>
                  <a:srgbClr val="F7F7F2"/>
                </a:solidFill>
                <a:latin typeface="Verdana"/>
                <a:ea typeface="Verdana"/>
                <a:cs typeface="Verdana"/>
                <a:sym typeface="Verdana"/>
              </a:rPr>
              <a:t>}</a:t>
            </a:r>
            <a:endParaRPr sz="1400">
              <a:latin typeface="Verdana"/>
              <a:ea typeface="Verdana"/>
              <a:cs typeface="Verdana"/>
              <a:sym typeface="Verdana"/>
            </a:endParaRPr>
          </a:p>
        </p:txBody>
      </p:sp>
      <p:pic>
        <p:nvPicPr>
          <p:cNvPr id="299" name="Google Shape;299;p48"/>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300" name="Google Shape;300;p48"/>
          <p:cNvSpPr txBox="1"/>
          <p:nvPr>
            <p:ph idx="1" type="body"/>
          </p:nvPr>
        </p:nvSpPr>
        <p:spPr>
          <a:xfrm>
            <a:off x="2192725" y="2737388"/>
            <a:ext cx="17484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00FF00"/>
                </a:solidFill>
                <a:latin typeface="HiraMaruPro-W4"/>
                <a:ea typeface="HiraMaruPro-W4"/>
                <a:cs typeface="HiraMaruPro-W4"/>
                <a:sym typeface="HiraMaruPro-W4"/>
              </a:rPr>
              <a:t>← </a:t>
            </a:r>
            <a:r>
              <a:rPr lang="ja">
                <a:solidFill>
                  <a:srgbClr val="00FF00"/>
                </a:solidFill>
                <a:latin typeface="HiraMaruPro-W4"/>
                <a:ea typeface="HiraMaruPro-W4"/>
                <a:cs typeface="HiraMaruPro-W4"/>
                <a:sym typeface="HiraMaruPro-W4"/>
              </a:rPr>
              <a:t>(0.5, 0.5)</a:t>
            </a:r>
            <a:endParaRPr sz="1400">
              <a:solidFill>
                <a:srgbClr val="00FF00"/>
              </a:solidFill>
              <a:latin typeface="HiraMaruPro-W4"/>
              <a:ea typeface="HiraMaruPro-W4"/>
              <a:cs typeface="HiraMaruPro-W4"/>
              <a:sym typeface="HiraMaruPro-W4"/>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306" name="Google Shape;306;p49"/>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自身の座標から中心の座標までのディスタンスフィールドを作る</a:t>
            </a:r>
            <a:endParaRPr>
              <a:latin typeface="HiraMaruPro-W4"/>
              <a:ea typeface="HiraMaruPro-W4"/>
              <a:cs typeface="HiraMaruPro-W4"/>
              <a:sym typeface="HiraMaruPro-W4"/>
            </a:endParaRPr>
          </a:p>
          <a:p>
            <a:pPr indent="0" lvl="0" marL="0" rtl="0" algn="l">
              <a:spcBef>
                <a:spcPts val="160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return</a:t>
            </a:r>
            <a:r>
              <a:rPr lang="ja" sz="1400">
                <a:solidFill>
                  <a:srgbClr val="F7F7F2"/>
                </a:solidFill>
                <a:latin typeface="Verdana"/>
                <a:ea typeface="Verdana"/>
                <a:cs typeface="Verdana"/>
                <a:sym typeface="Verdana"/>
              </a:rPr>
              <a:t> d;</a:t>
            </a:r>
            <a:endParaRPr sz="1400">
              <a:solidFill>
                <a:srgbClr val="F7F7F2"/>
              </a:solidFill>
              <a:latin typeface="Verdana"/>
              <a:ea typeface="Verdana"/>
              <a:cs typeface="Verdana"/>
              <a:sym typeface="Verdana"/>
            </a:endParaRPr>
          </a:p>
          <a:p>
            <a:pPr indent="0" lvl="0" marL="0" rtl="0" algn="l">
              <a:spcBef>
                <a:spcPts val="0"/>
              </a:spcBef>
              <a:spcAft>
                <a:spcPts val="1600"/>
              </a:spcAft>
              <a:buNone/>
            </a:pPr>
            <a:r>
              <a:rPr lang="ja" sz="1400">
                <a:solidFill>
                  <a:srgbClr val="F7F7F2"/>
                </a:solidFill>
                <a:latin typeface="Verdana"/>
                <a:ea typeface="Verdana"/>
                <a:cs typeface="Verdana"/>
                <a:sym typeface="Verdana"/>
              </a:rPr>
              <a:t>}</a:t>
            </a:r>
            <a:endParaRPr sz="1400">
              <a:latin typeface="Verdana"/>
              <a:ea typeface="Verdana"/>
              <a:cs typeface="Verdana"/>
              <a:sym typeface="Verdana"/>
            </a:endParaRPr>
          </a:p>
        </p:txBody>
      </p:sp>
      <p:pic>
        <p:nvPicPr>
          <p:cNvPr id="307" name="Google Shape;307;p49"/>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308" name="Google Shape;308;p49"/>
          <p:cNvSpPr txBox="1"/>
          <p:nvPr>
            <p:ph idx="1" type="body"/>
          </p:nvPr>
        </p:nvSpPr>
        <p:spPr>
          <a:xfrm>
            <a:off x="2032000" y="1270475"/>
            <a:ext cx="19092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a:solidFill>
                  <a:srgbClr val="00FF00"/>
                </a:solidFill>
                <a:latin typeface="HiraMaruPro-W4"/>
                <a:ea typeface="HiraMaruPro-W4"/>
                <a:cs typeface="HiraMaruPro-W4"/>
                <a:sym typeface="HiraMaruPro-W4"/>
              </a:rPr>
              <a:t>←この辺りの色</a:t>
            </a:r>
            <a:endParaRPr b="1">
              <a:solidFill>
                <a:srgbClr val="00FF00"/>
              </a:solidFill>
              <a:latin typeface="HiraMaruPro-W4"/>
              <a:ea typeface="HiraMaruPro-W4"/>
              <a:cs typeface="HiraMaruPro-W4"/>
              <a:sym typeface="HiraMaruPro-W4"/>
            </a:endParaRPr>
          </a:p>
        </p:txBody>
      </p:sp>
      <p:sp>
        <p:nvSpPr>
          <p:cNvPr id="309" name="Google Shape;309;p49"/>
          <p:cNvSpPr txBox="1"/>
          <p:nvPr>
            <p:ph idx="1" type="body"/>
          </p:nvPr>
        </p:nvSpPr>
        <p:spPr>
          <a:xfrm>
            <a:off x="2192725" y="2737388"/>
            <a:ext cx="17484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00FF00"/>
                </a:solidFill>
                <a:latin typeface="HiraMaruPro-W4"/>
                <a:ea typeface="HiraMaruPro-W4"/>
                <a:cs typeface="HiraMaruPro-W4"/>
                <a:sym typeface="HiraMaruPro-W4"/>
              </a:rPr>
              <a:t>← (0.5, 0.5)</a:t>
            </a:r>
            <a:endParaRPr sz="1400">
              <a:solidFill>
                <a:srgbClr val="00FF00"/>
              </a:solidFill>
              <a:latin typeface="HiraMaruPro-W4"/>
              <a:ea typeface="HiraMaruPro-W4"/>
              <a:cs typeface="HiraMaruPro-W4"/>
              <a:sym typeface="HiraMaruPro-W4"/>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315" name="Google Shape;315;p50"/>
          <p:cNvSpPr txBox="1"/>
          <p:nvPr>
            <p:ph idx="1" type="body"/>
          </p:nvPr>
        </p:nvSpPr>
        <p:spPr>
          <a:xfrm>
            <a:off x="311700" y="152252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4800">
                <a:solidFill>
                  <a:srgbClr val="F92671"/>
                </a:solidFill>
                <a:latin typeface="Verdana"/>
                <a:ea typeface="Verdana"/>
                <a:cs typeface="Verdana"/>
                <a:sym typeface="Verdana"/>
              </a:rPr>
              <a:t>step</a:t>
            </a:r>
            <a:r>
              <a:rPr lang="ja" sz="4800">
                <a:solidFill>
                  <a:srgbClr val="F7F7F2"/>
                </a:solidFill>
                <a:latin typeface="Verdana"/>
                <a:ea typeface="Verdana"/>
                <a:cs typeface="Verdana"/>
                <a:sym typeface="Verdana"/>
              </a:rPr>
              <a:t>(a, x) </a:t>
            </a:r>
            <a:endParaRPr sz="4800">
              <a:latin typeface="Verdana"/>
              <a:ea typeface="Verdana"/>
              <a:cs typeface="Verdana"/>
              <a:sym typeface="Verdana"/>
            </a:endParaRPr>
          </a:p>
          <a:p>
            <a:pPr indent="0" lvl="0" marL="0" rtl="0" algn="ctr">
              <a:spcBef>
                <a:spcPts val="1600"/>
              </a:spcBef>
              <a:spcAft>
                <a:spcPts val="0"/>
              </a:spcAft>
              <a:buNone/>
            </a:pPr>
            <a:r>
              <a:rPr lang="ja" sz="3600">
                <a:latin typeface="HiraMaruPro-W4"/>
                <a:ea typeface="HiraMaruPro-W4"/>
                <a:cs typeface="HiraMaruPro-W4"/>
                <a:sym typeface="HiraMaruPro-W4"/>
              </a:rPr>
              <a:t>x が a 以上なら 1</a:t>
            </a:r>
            <a:endParaRPr sz="3600">
              <a:latin typeface="HiraMaruPro-W4"/>
              <a:ea typeface="HiraMaruPro-W4"/>
              <a:cs typeface="HiraMaruPro-W4"/>
              <a:sym typeface="HiraMaruPro-W4"/>
            </a:endParaRPr>
          </a:p>
          <a:p>
            <a:pPr indent="0" lvl="0" marL="0" rtl="0" algn="ctr">
              <a:spcBef>
                <a:spcPts val="1600"/>
              </a:spcBef>
              <a:spcAft>
                <a:spcPts val="1600"/>
              </a:spcAft>
              <a:buNone/>
            </a:pPr>
            <a:r>
              <a:rPr lang="ja" sz="3600">
                <a:latin typeface="HiraMaruPro-W4"/>
                <a:ea typeface="HiraMaruPro-W4"/>
                <a:cs typeface="HiraMaruPro-W4"/>
                <a:sym typeface="HiraMaruPro-W4"/>
              </a:rPr>
              <a:t>a より小さければ 0</a:t>
            </a:r>
            <a:endParaRPr sz="3600">
              <a:latin typeface="HiraMaruPro-W4"/>
              <a:ea typeface="HiraMaruPro-W4"/>
              <a:cs typeface="HiraMaruPro-W4"/>
              <a:sym typeface="HiraMaruPro-W4"/>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pic>
        <p:nvPicPr>
          <p:cNvPr id="321" name="Google Shape;321;p51"/>
          <p:cNvPicPr preferRelativeResize="0"/>
          <p:nvPr/>
        </p:nvPicPr>
        <p:blipFill>
          <a:blip r:embed="rId3">
            <a:alphaModFix/>
          </a:blip>
          <a:stretch>
            <a:fillRect/>
          </a:stretch>
        </p:blipFill>
        <p:spPr>
          <a:xfrm>
            <a:off x="311688" y="1062625"/>
            <a:ext cx="5030874" cy="3773150"/>
          </a:xfrm>
          <a:prstGeom prst="rect">
            <a:avLst/>
          </a:prstGeom>
          <a:noFill/>
          <a:ln>
            <a:noFill/>
          </a:ln>
        </p:spPr>
      </p:pic>
      <p:sp>
        <p:nvSpPr>
          <p:cNvPr id="322" name="Google Shape;322;p51"/>
          <p:cNvSpPr txBox="1"/>
          <p:nvPr/>
        </p:nvSpPr>
        <p:spPr>
          <a:xfrm>
            <a:off x="3078975" y="1449200"/>
            <a:ext cx="57213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ja" sz="4800">
                <a:solidFill>
                  <a:srgbClr val="F7F7F2"/>
                </a:solidFill>
                <a:latin typeface="Verdana"/>
                <a:ea typeface="Verdana"/>
                <a:cs typeface="Verdana"/>
                <a:sym typeface="Verdana"/>
              </a:rPr>
              <a:t>y = </a:t>
            </a:r>
            <a:r>
              <a:rPr lang="ja" sz="4800">
                <a:solidFill>
                  <a:srgbClr val="F92671"/>
                </a:solidFill>
                <a:latin typeface="Verdana"/>
                <a:ea typeface="Verdana"/>
                <a:cs typeface="Verdana"/>
                <a:sym typeface="Verdana"/>
              </a:rPr>
              <a:t>step</a:t>
            </a:r>
            <a:r>
              <a:rPr lang="ja" sz="4800">
                <a:solidFill>
                  <a:srgbClr val="F7F7F2"/>
                </a:solidFill>
                <a:latin typeface="Verdana"/>
                <a:ea typeface="Verdana"/>
                <a:cs typeface="Verdana"/>
                <a:sym typeface="Verdana"/>
              </a:rPr>
              <a:t>(</a:t>
            </a:r>
            <a:r>
              <a:rPr lang="ja" sz="4800">
                <a:solidFill>
                  <a:srgbClr val="AE81FF"/>
                </a:solidFill>
                <a:latin typeface="Verdana"/>
                <a:ea typeface="Verdana"/>
                <a:cs typeface="Verdana"/>
                <a:sym typeface="Verdana"/>
              </a:rPr>
              <a:t>0.5</a:t>
            </a:r>
            <a:r>
              <a:rPr lang="ja" sz="4800">
                <a:solidFill>
                  <a:srgbClr val="F7F7F2"/>
                </a:solidFill>
                <a:latin typeface="Verdana"/>
                <a:ea typeface="Verdana"/>
                <a:cs typeface="Verdana"/>
                <a:sym typeface="Verdana"/>
              </a:rPr>
              <a:t>, x) </a:t>
            </a:r>
            <a:endParaRPr sz="4800">
              <a:solidFill>
                <a:schemeClr val="lt2"/>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63775" y="0"/>
            <a:ext cx="9016453"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328" name="Google Shape;328;p52"/>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自身の座標から中心の座標までのディスタンスフィールドを作る</a:t>
            </a:r>
            <a:endParaRPr>
              <a:latin typeface="HiraMaruPro-W4"/>
              <a:ea typeface="HiraMaruPro-W4"/>
              <a:cs typeface="HiraMaruPro-W4"/>
              <a:sym typeface="HiraMaruPro-W4"/>
            </a:endParaRPr>
          </a:p>
          <a:p>
            <a:pPr indent="0" lvl="0" marL="0" rtl="0" algn="l">
              <a:spcBef>
                <a:spcPts val="160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return</a:t>
            </a:r>
            <a:r>
              <a:rPr lang="ja" sz="1400">
                <a:solidFill>
                  <a:srgbClr val="F7F7F2"/>
                </a:solidFill>
                <a:latin typeface="Verdana"/>
                <a:ea typeface="Verdana"/>
                <a:cs typeface="Verdana"/>
                <a:sym typeface="Verdana"/>
              </a:rPr>
              <a:t> d;</a:t>
            </a:r>
            <a:endParaRPr sz="1400">
              <a:solidFill>
                <a:srgbClr val="F7F7F2"/>
              </a:solidFill>
              <a:latin typeface="Verdana"/>
              <a:ea typeface="Verdana"/>
              <a:cs typeface="Verdana"/>
              <a:sym typeface="Verdana"/>
            </a:endParaRPr>
          </a:p>
          <a:p>
            <a:pPr indent="0" lvl="0" marL="0" rtl="0" algn="l">
              <a:spcBef>
                <a:spcPts val="0"/>
              </a:spcBef>
              <a:spcAft>
                <a:spcPts val="1600"/>
              </a:spcAft>
              <a:buNone/>
            </a:pPr>
            <a:r>
              <a:rPr lang="ja" sz="1400">
                <a:solidFill>
                  <a:srgbClr val="F7F7F2"/>
                </a:solidFill>
                <a:latin typeface="Verdana"/>
                <a:ea typeface="Verdana"/>
                <a:cs typeface="Verdana"/>
                <a:sym typeface="Verdana"/>
              </a:rPr>
              <a:t>}</a:t>
            </a:r>
            <a:endParaRPr sz="1400">
              <a:latin typeface="Verdana"/>
              <a:ea typeface="Verdana"/>
              <a:cs typeface="Verdana"/>
              <a:sym typeface="Verdana"/>
            </a:endParaRPr>
          </a:p>
        </p:txBody>
      </p:sp>
      <p:pic>
        <p:nvPicPr>
          <p:cNvPr id="329" name="Google Shape;329;p52"/>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330" name="Google Shape;330;p52"/>
          <p:cNvSpPr txBox="1"/>
          <p:nvPr>
            <p:ph idx="1" type="body"/>
          </p:nvPr>
        </p:nvSpPr>
        <p:spPr>
          <a:xfrm>
            <a:off x="2032000" y="1270475"/>
            <a:ext cx="19092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a:solidFill>
                  <a:srgbClr val="00FF00"/>
                </a:solidFill>
                <a:latin typeface="HiraMaruPro-W4"/>
                <a:ea typeface="HiraMaruPro-W4"/>
                <a:cs typeface="HiraMaruPro-W4"/>
                <a:sym typeface="HiraMaruPro-W4"/>
              </a:rPr>
              <a:t>←この辺りの色</a:t>
            </a:r>
            <a:endParaRPr b="1">
              <a:solidFill>
                <a:srgbClr val="00FF00"/>
              </a:solidFill>
              <a:latin typeface="HiraMaruPro-W4"/>
              <a:ea typeface="HiraMaruPro-W4"/>
              <a:cs typeface="HiraMaruPro-W4"/>
              <a:sym typeface="HiraMaruPro-W4"/>
            </a:endParaRPr>
          </a:p>
        </p:txBody>
      </p:sp>
      <p:sp>
        <p:nvSpPr>
          <p:cNvPr id="331" name="Google Shape;331;p52"/>
          <p:cNvSpPr txBox="1"/>
          <p:nvPr>
            <p:ph idx="1" type="body"/>
          </p:nvPr>
        </p:nvSpPr>
        <p:spPr>
          <a:xfrm>
            <a:off x="2192725" y="2737388"/>
            <a:ext cx="17484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00FF00"/>
                </a:solidFill>
                <a:latin typeface="HiraMaruPro-W4"/>
                <a:ea typeface="HiraMaruPro-W4"/>
                <a:cs typeface="HiraMaruPro-W4"/>
                <a:sym typeface="HiraMaruPro-W4"/>
              </a:rPr>
              <a:t>← (0.5, 0.5)</a:t>
            </a:r>
            <a:endParaRPr sz="1400">
              <a:solidFill>
                <a:srgbClr val="00FF00"/>
              </a:solidFill>
              <a:latin typeface="HiraMaruPro-W4"/>
              <a:ea typeface="HiraMaruPro-W4"/>
              <a:cs typeface="HiraMaruPro-W4"/>
              <a:sym typeface="HiraMaruPro-W4"/>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337" name="Google Shape;337;p53"/>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自身の座標から中心の座標までのディスタンスフィールドを作る</a:t>
            </a:r>
            <a:endParaRPr>
              <a:latin typeface="HiraMaruPro-W4"/>
              <a:ea typeface="HiraMaruPro-W4"/>
              <a:cs typeface="HiraMaruPro-W4"/>
              <a:sym typeface="HiraMaruPro-W4"/>
            </a:endParaRPr>
          </a:p>
          <a:p>
            <a:pPr indent="0" lvl="0" marL="0" rtl="0" algn="l">
              <a:spcBef>
                <a:spcPts val="1600"/>
              </a:spcBef>
              <a:spcAft>
                <a:spcPts val="0"/>
              </a:spcAft>
              <a:buNone/>
            </a:pPr>
            <a:r>
              <a:rPr lang="ja">
                <a:latin typeface="HiraMaruPro-W4"/>
                <a:ea typeface="HiraMaruPro-W4"/>
                <a:cs typeface="HiraMaruPro-W4"/>
                <a:sym typeface="HiraMaruPro-W4"/>
              </a:rPr>
              <a:t>閾値によって黒か白に塗り分ける</a:t>
            </a:r>
            <a:endParaRPr>
              <a:latin typeface="HiraMaruPro-W4"/>
              <a:ea typeface="HiraMaruPro-W4"/>
              <a:cs typeface="HiraMaruPro-W4"/>
              <a:sym typeface="HiraMaruPro-W4"/>
            </a:endParaRPr>
          </a:p>
          <a:p>
            <a:pPr indent="0" lvl="0" marL="0" rtl="0" algn="l">
              <a:spcBef>
                <a:spcPts val="160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a = </a:t>
            </a:r>
            <a:r>
              <a:rPr lang="ja" sz="1400">
                <a:solidFill>
                  <a:srgbClr val="AE81FF"/>
                </a:solidFill>
                <a:highlight>
                  <a:srgbClr val="0000FF"/>
                </a:highlight>
                <a:latin typeface="Verdana"/>
                <a:ea typeface="Verdana"/>
                <a:cs typeface="Verdana"/>
                <a:sym typeface="Verdana"/>
              </a:rPr>
              <a:t>0.4</a:t>
            </a:r>
            <a:r>
              <a:rPr lang="ja" sz="1400">
                <a:solidFill>
                  <a:srgbClr val="F7F7F2"/>
                </a:solidFill>
                <a:highlight>
                  <a:srgbClr val="0000FF"/>
                </a:highlight>
                <a:latin typeface="Verdana"/>
                <a:ea typeface="Verdana"/>
                <a:cs typeface="Verdana"/>
                <a:sym typeface="Verdana"/>
              </a:rPr>
              <a:t>;</a:t>
            </a:r>
            <a:r>
              <a:rPr lang="ja" sz="1400">
                <a:solidFill>
                  <a:srgbClr val="ADADAD"/>
                </a:solidFill>
                <a:latin typeface="Verdana"/>
                <a:ea typeface="Verdana"/>
                <a:cs typeface="Verdana"/>
                <a:sym typeface="Verdana"/>
              </a:rPr>
              <a:t>  </a:t>
            </a:r>
            <a:r>
              <a:rPr lang="ja" sz="1400">
                <a:latin typeface="HiraMaruPro-W4"/>
                <a:ea typeface="HiraMaruPro-W4"/>
                <a:cs typeface="HiraMaruPro-W4"/>
                <a:sym typeface="HiraMaruPro-W4"/>
              </a:rPr>
              <a:t>// 閾値</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return</a:t>
            </a: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step</a:t>
            </a:r>
            <a:r>
              <a:rPr lang="ja" sz="1400">
                <a:solidFill>
                  <a:srgbClr val="F7F7F2"/>
                </a:solidFill>
                <a:highlight>
                  <a:srgbClr val="0000FF"/>
                </a:highlight>
                <a:latin typeface="Verdana"/>
                <a:ea typeface="Verdana"/>
                <a:cs typeface="Verdana"/>
                <a:sym typeface="Verdana"/>
              </a:rPr>
              <a:t>(a, d);</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338" name="Google Shape;338;p53"/>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344" name="Google Shape;344;p54"/>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自身の座標から中心の座標までのディスタンスフィールドを作る</a:t>
            </a:r>
            <a:endParaRPr>
              <a:latin typeface="HiraMaruPro-W4"/>
              <a:ea typeface="HiraMaruPro-W4"/>
              <a:cs typeface="HiraMaruPro-W4"/>
              <a:sym typeface="HiraMaruPro-W4"/>
            </a:endParaRPr>
          </a:p>
          <a:p>
            <a:pPr indent="0" lvl="0" marL="0" rtl="0" algn="l">
              <a:spcBef>
                <a:spcPts val="1600"/>
              </a:spcBef>
              <a:spcAft>
                <a:spcPts val="0"/>
              </a:spcAft>
              <a:buNone/>
            </a:pPr>
            <a:r>
              <a:rPr lang="ja">
                <a:latin typeface="HiraMaruPro-W4"/>
                <a:ea typeface="HiraMaruPro-W4"/>
                <a:cs typeface="HiraMaruPro-W4"/>
                <a:sym typeface="HiraMaruPro-W4"/>
              </a:rPr>
              <a:t>閾値によって黒か白に塗り分ける</a:t>
            </a:r>
            <a:endParaRPr>
              <a:latin typeface="HiraMaruPro-W4"/>
              <a:ea typeface="HiraMaruPro-W4"/>
              <a:cs typeface="HiraMaruPro-W4"/>
              <a:sym typeface="HiraMaruPro-W4"/>
            </a:endParaRPr>
          </a:p>
          <a:p>
            <a:pPr indent="0" lvl="0" marL="0" rtl="0" algn="l">
              <a:spcBef>
                <a:spcPts val="160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a = </a:t>
            </a:r>
            <a:r>
              <a:rPr lang="ja" sz="1400">
                <a:solidFill>
                  <a:srgbClr val="F92671"/>
                </a:solidFill>
                <a:highlight>
                  <a:srgbClr val="0000FF"/>
                </a:highlight>
                <a:latin typeface="Verdana"/>
                <a:ea typeface="Verdana"/>
                <a:cs typeface="Verdana"/>
                <a:sym typeface="Verdana"/>
              </a:rPr>
              <a:t>abs</a:t>
            </a:r>
            <a:r>
              <a:rPr lang="ja" sz="1400">
                <a:solidFill>
                  <a:srgbClr val="F7F7F2"/>
                </a:solidFill>
                <a:highlight>
                  <a:srgbClr val="0000FF"/>
                </a:highlight>
                <a:latin typeface="Verdana"/>
                <a:ea typeface="Verdana"/>
                <a:cs typeface="Verdana"/>
                <a:sym typeface="Verdana"/>
              </a:rPr>
              <a:t>(</a:t>
            </a:r>
            <a:r>
              <a:rPr lang="ja" sz="1400">
                <a:solidFill>
                  <a:srgbClr val="F92671"/>
                </a:solidFill>
                <a:highlight>
                  <a:srgbClr val="0000FF"/>
                </a:highlight>
                <a:latin typeface="Verdana"/>
                <a:ea typeface="Verdana"/>
                <a:cs typeface="Verdana"/>
                <a:sym typeface="Verdana"/>
              </a:rPr>
              <a:t>sin</a:t>
            </a:r>
            <a:r>
              <a:rPr lang="ja" sz="1400">
                <a:solidFill>
                  <a:srgbClr val="F7F7F2"/>
                </a:solidFill>
                <a:highlight>
                  <a:srgbClr val="0000FF"/>
                </a:highlight>
                <a:latin typeface="Verdana"/>
                <a:ea typeface="Verdana"/>
                <a:cs typeface="Verdana"/>
                <a:sym typeface="Verdana"/>
              </a:rPr>
              <a:t>(</a:t>
            </a:r>
            <a:r>
              <a:rPr lang="ja" sz="1400">
                <a:solidFill>
                  <a:srgbClr val="F92671"/>
                </a:solidFill>
                <a:highlight>
                  <a:srgbClr val="0000FF"/>
                </a:highlight>
                <a:latin typeface="Verdana"/>
                <a:ea typeface="Verdana"/>
                <a:cs typeface="Verdana"/>
                <a:sym typeface="Verdana"/>
              </a:rPr>
              <a:t>_Time</a:t>
            </a:r>
            <a:r>
              <a:rPr lang="ja" sz="1400">
                <a:solidFill>
                  <a:srgbClr val="F7F7F2"/>
                </a:solidFill>
                <a:highlight>
                  <a:srgbClr val="0000FF"/>
                </a:highlight>
                <a:latin typeface="Verdana"/>
                <a:ea typeface="Verdana"/>
                <a:cs typeface="Verdana"/>
                <a:sym typeface="Verdana"/>
              </a:rPr>
              <a:t>.y)) * </a:t>
            </a:r>
            <a:r>
              <a:rPr lang="ja" sz="1400">
                <a:solidFill>
                  <a:srgbClr val="AE81FF"/>
                </a:solidFill>
                <a:latin typeface="Verdana"/>
                <a:ea typeface="Verdana"/>
                <a:cs typeface="Verdana"/>
                <a:sym typeface="Verdana"/>
              </a:rPr>
              <a:t>0.4</a:t>
            </a:r>
            <a:r>
              <a:rPr lang="ja" sz="1400">
                <a:solidFill>
                  <a:srgbClr val="F7F7F2"/>
                </a:solidFill>
                <a:latin typeface="Verdana"/>
                <a:ea typeface="Verdana"/>
                <a:cs typeface="Verdana"/>
                <a:sym typeface="Verdana"/>
              </a:rPr>
              <a:t>; </a:t>
            </a:r>
            <a:r>
              <a:rPr lang="ja" sz="1400">
                <a:latin typeface="HiraMaruPro-W4"/>
                <a:ea typeface="HiraMaruPro-W4"/>
                <a:cs typeface="HiraMaruPro-W4"/>
                <a:sym typeface="HiraMaruPro-W4"/>
              </a:rPr>
              <a:t>// 閾値</a:t>
            </a:r>
            <a:r>
              <a:rPr lang="ja" sz="1400">
                <a:solidFill>
                  <a:srgbClr val="ADADAD"/>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step</a:t>
            </a:r>
            <a:r>
              <a:rPr lang="ja" sz="1400">
                <a:solidFill>
                  <a:srgbClr val="F7F7F2"/>
                </a:solidFill>
                <a:latin typeface="Verdana"/>
                <a:ea typeface="Verdana"/>
                <a:cs typeface="Verdana"/>
                <a:sym typeface="Verdana"/>
              </a:rPr>
              <a:t>(a, d);</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345" name="Google Shape;345;p54"/>
          <p:cNvPicPr preferRelativeResize="0"/>
          <p:nvPr/>
        </p:nvPicPr>
        <p:blipFill>
          <a:blip r:embed="rId3">
            <a:alphaModFix/>
          </a:blip>
          <a:stretch>
            <a:fillRect/>
          </a:stretch>
        </p:blipFill>
        <p:spPr>
          <a:xfrm>
            <a:off x="311700" y="1152463"/>
            <a:ext cx="3629426" cy="36294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351" name="Google Shape;351;p55"/>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F7F7F2"/>
                </a:solidFill>
                <a:latin typeface="HiraMaruPro-W4"/>
                <a:ea typeface="HiraMaruPro-W4"/>
                <a:cs typeface="HiraMaruPro-W4"/>
                <a:sym typeface="HiraMaruPro-W4"/>
              </a:rPr>
              <a:t>数式をいじると色々作れる</a:t>
            </a:r>
            <a:endParaRPr>
              <a:solidFill>
                <a:srgbClr val="F7F7F2"/>
              </a:solidFill>
              <a:latin typeface="HiraMaruPro-W4"/>
              <a:ea typeface="HiraMaruPro-W4"/>
              <a:cs typeface="HiraMaruPro-W4"/>
              <a:sym typeface="HiraMaruPro-W4"/>
            </a:endParaRPr>
          </a:p>
        </p:txBody>
      </p:sp>
      <p:pic>
        <p:nvPicPr>
          <p:cNvPr id="352" name="Google Shape;352;p55"/>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pic>
        <p:nvPicPr>
          <p:cNvPr id="358" name="Google Shape;358;p56"/>
          <p:cNvPicPr preferRelativeResize="0"/>
          <p:nvPr/>
        </p:nvPicPr>
        <p:blipFill>
          <a:blip r:embed="rId3">
            <a:alphaModFix/>
          </a:blip>
          <a:stretch>
            <a:fillRect/>
          </a:stretch>
        </p:blipFill>
        <p:spPr>
          <a:xfrm>
            <a:off x="311700" y="1152475"/>
            <a:ext cx="3629426" cy="3629426"/>
          </a:xfrm>
          <a:prstGeom prst="rect">
            <a:avLst/>
          </a:prstGeom>
          <a:noFill/>
          <a:ln>
            <a:noFill/>
          </a:ln>
        </p:spPr>
      </p:pic>
      <p:pic>
        <p:nvPicPr>
          <p:cNvPr id="359" name="Google Shape;359;p56"/>
          <p:cNvPicPr preferRelativeResize="0"/>
          <p:nvPr/>
        </p:nvPicPr>
        <p:blipFill>
          <a:blip r:embed="rId4">
            <a:alphaModFix/>
          </a:blip>
          <a:stretch>
            <a:fillRect/>
          </a:stretch>
        </p:blipFill>
        <p:spPr>
          <a:xfrm>
            <a:off x="4057950" y="1152475"/>
            <a:ext cx="4839233" cy="3629425"/>
          </a:xfrm>
          <a:prstGeom prst="rect">
            <a:avLst/>
          </a:prstGeom>
          <a:noFill/>
          <a:ln>
            <a:noFill/>
          </a:ln>
        </p:spPr>
      </p:pic>
      <p:sp>
        <p:nvSpPr>
          <p:cNvPr id="360" name="Google Shape;360;p56"/>
          <p:cNvSpPr txBox="1"/>
          <p:nvPr>
            <p:ph idx="1" type="body"/>
          </p:nvPr>
        </p:nvSpPr>
        <p:spPr>
          <a:xfrm>
            <a:off x="4284375" y="1017725"/>
            <a:ext cx="1742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latin typeface="HiraMaruPro-W4"/>
                <a:ea typeface="HiraMaruPro-W4"/>
                <a:cs typeface="HiraMaruPro-W4"/>
                <a:sym typeface="HiraMaruPro-W4"/>
              </a:rPr>
              <a:t>↑ </a:t>
            </a:r>
            <a:r>
              <a:rPr lang="ja">
                <a:solidFill>
                  <a:srgbClr val="FFFFFF"/>
                </a:solidFill>
                <a:latin typeface="HiraMaruPro-W4"/>
                <a:ea typeface="HiraMaruPro-W4"/>
                <a:cs typeface="HiraMaruPro-W4"/>
                <a:sym typeface="HiraMaruPro-W4"/>
              </a:rPr>
              <a:t>明るさ</a:t>
            </a:r>
            <a:endParaRPr>
              <a:solidFill>
                <a:srgbClr val="FFFFFF"/>
              </a:solidFill>
              <a:latin typeface="HiraMaruPro-W4"/>
              <a:ea typeface="HiraMaruPro-W4"/>
              <a:cs typeface="HiraMaruPro-W4"/>
              <a:sym typeface="HiraMaruPro-W4"/>
            </a:endParaRPr>
          </a:p>
        </p:txBody>
      </p:sp>
      <p:sp>
        <p:nvSpPr>
          <p:cNvPr id="361" name="Google Shape;361;p56"/>
          <p:cNvSpPr txBox="1"/>
          <p:nvPr>
            <p:ph idx="1" type="body"/>
          </p:nvPr>
        </p:nvSpPr>
        <p:spPr>
          <a:xfrm>
            <a:off x="6709200" y="4132225"/>
            <a:ext cx="24348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latin typeface="HiraMaruPro-W4"/>
                <a:ea typeface="HiraMaruPro-W4"/>
                <a:cs typeface="HiraMaruPro-W4"/>
                <a:sym typeface="HiraMaruPro-W4"/>
              </a:rPr>
              <a:t>中心からの距離→</a:t>
            </a:r>
            <a:endParaRPr>
              <a:solidFill>
                <a:srgbClr val="FFFFFF"/>
              </a:solidFill>
              <a:latin typeface="HiraMaruPro-W4"/>
              <a:ea typeface="HiraMaruPro-W4"/>
              <a:cs typeface="HiraMaruPro-W4"/>
              <a:sym typeface="HiraMaruPro-W4"/>
            </a:endParaRPr>
          </a:p>
        </p:txBody>
      </p:sp>
      <p:sp>
        <p:nvSpPr>
          <p:cNvPr id="362" name="Google Shape;362;p56"/>
          <p:cNvSpPr txBox="1"/>
          <p:nvPr/>
        </p:nvSpPr>
        <p:spPr>
          <a:xfrm>
            <a:off x="4284375" y="1152494"/>
            <a:ext cx="4577700" cy="18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solidFill>
                  <a:srgbClr val="F92671"/>
                </a:solidFill>
                <a:highlight>
                  <a:srgbClr val="0000FF"/>
                </a:highlight>
                <a:latin typeface="Verdana"/>
                <a:ea typeface="Verdana"/>
                <a:cs typeface="Verdana"/>
                <a:sym typeface="Verdana"/>
              </a:rPr>
              <a:t>float</a:t>
            </a:r>
            <a:r>
              <a:rPr lang="ja">
                <a:solidFill>
                  <a:srgbClr val="F7F7F2"/>
                </a:solidFill>
                <a:highlight>
                  <a:srgbClr val="0000FF"/>
                </a:highlight>
                <a:latin typeface="Verdana"/>
                <a:ea typeface="Verdana"/>
                <a:cs typeface="Verdana"/>
                <a:sym typeface="Verdana"/>
              </a:rPr>
              <a:t> d = </a:t>
            </a:r>
            <a:r>
              <a:rPr lang="ja">
                <a:solidFill>
                  <a:srgbClr val="F92671"/>
                </a:solidFill>
                <a:highlight>
                  <a:srgbClr val="0000FF"/>
                </a:highlight>
                <a:latin typeface="Verdana"/>
                <a:ea typeface="Verdana"/>
                <a:cs typeface="Verdana"/>
                <a:sym typeface="Verdana"/>
              </a:rPr>
              <a:t>distance</a:t>
            </a:r>
            <a:r>
              <a:rPr lang="ja">
                <a:solidFill>
                  <a:srgbClr val="F7F7F2"/>
                </a:solidFill>
                <a:highlight>
                  <a:srgbClr val="0000FF"/>
                </a:highlight>
                <a:latin typeface="Verdana"/>
                <a:ea typeface="Verdana"/>
                <a:cs typeface="Verdana"/>
                <a:sym typeface="Verdana"/>
              </a:rPr>
              <a:t>(</a:t>
            </a:r>
            <a:r>
              <a:rPr lang="ja">
                <a:solidFill>
                  <a:srgbClr val="F92671"/>
                </a:solidFill>
                <a:highlight>
                  <a:srgbClr val="0000FF"/>
                </a:highlight>
                <a:latin typeface="Verdana"/>
                <a:ea typeface="Verdana"/>
                <a:cs typeface="Verdana"/>
                <a:sym typeface="Verdana"/>
              </a:rPr>
              <a:t>float2</a:t>
            </a:r>
            <a:r>
              <a:rPr lang="ja">
                <a:solidFill>
                  <a:srgbClr val="F7F7F2"/>
                </a:solidFill>
                <a:highlight>
                  <a:srgbClr val="0000FF"/>
                </a:highlight>
                <a:latin typeface="Verdana"/>
                <a:ea typeface="Verdana"/>
                <a:cs typeface="Verdana"/>
                <a:sym typeface="Verdana"/>
              </a:rPr>
              <a:t>(</a:t>
            </a:r>
            <a:r>
              <a:rPr lang="ja">
                <a:solidFill>
                  <a:srgbClr val="AE81FF"/>
                </a:solidFill>
                <a:highlight>
                  <a:srgbClr val="0000FF"/>
                </a:highlight>
                <a:latin typeface="Verdana"/>
                <a:ea typeface="Verdana"/>
                <a:cs typeface="Verdana"/>
                <a:sym typeface="Verdana"/>
              </a:rPr>
              <a:t>0.5</a:t>
            </a:r>
            <a:r>
              <a:rPr lang="ja">
                <a:solidFill>
                  <a:srgbClr val="F7F7F2"/>
                </a:solidFill>
                <a:highlight>
                  <a:srgbClr val="0000FF"/>
                </a:highlight>
                <a:latin typeface="Verdana"/>
                <a:ea typeface="Verdana"/>
                <a:cs typeface="Verdana"/>
                <a:sym typeface="Verdana"/>
              </a:rPr>
              <a:t>, </a:t>
            </a:r>
            <a:r>
              <a:rPr lang="ja">
                <a:solidFill>
                  <a:srgbClr val="AE81FF"/>
                </a:solidFill>
                <a:highlight>
                  <a:srgbClr val="0000FF"/>
                </a:highlight>
                <a:latin typeface="Verdana"/>
                <a:ea typeface="Verdana"/>
                <a:cs typeface="Verdana"/>
                <a:sym typeface="Verdana"/>
              </a:rPr>
              <a:t>0.5</a:t>
            </a:r>
            <a:r>
              <a:rPr lang="ja">
                <a:solidFill>
                  <a:srgbClr val="F7F7F2"/>
                </a:solidFill>
                <a:highlight>
                  <a:srgbClr val="0000FF"/>
                </a:highlight>
                <a:latin typeface="Verdana"/>
                <a:ea typeface="Verdana"/>
                <a:cs typeface="Verdana"/>
                <a:sym typeface="Verdana"/>
              </a:rPr>
              <a:t>), i.uv);</a:t>
            </a:r>
            <a:endParaRPr>
              <a:highlight>
                <a:srgbClr val="0000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57"/>
          <p:cNvPicPr preferRelativeResize="0"/>
          <p:nvPr/>
        </p:nvPicPr>
        <p:blipFill>
          <a:blip r:embed="rId3">
            <a:alphaModFix/>
          </a:blip>
          <a:stretch>
            <a:fillRect/>
          </a:stretch>
        </p:blipFill>
        <p:spPr>
          <a:xfrm>
            <a:off x="4057950" y="1152475"/>
            <a:ext cx="4839224" cy="3629425"/>
          </a:xfrm>
          <a:prstGeom prst="rect">
            <a:avLst/>
          </a:prstGeom>
          <a:noFill/>
          <a:ln>
            <a:noFill/>
          </a:ln>
        </p:spPr>
      </p:pic>
      <p:pic>
        <p:nvPicPr>
          <p:cNvPr id="368" name="Google Shape;368;p57"/>
          <p:cNvPicPr preferRelativeResize="0"/>
          <p:nvPr/>
        </p:nvPicPr>
        <p:blipFill>
          <a:blip r:embed="rId4">
            <a:alphaModFix/>
          </a:blip>
          <a:stretch>
            <a:fillRect/>
          </a:stretch>
        </p:blipFill>
        <p:spPr>
          <a:xfrm>
            <a:off x="311700" y="1152475"/>
            <a:ext cx="3629426" cy="3629426"/>
          </a:xfrm>
          <a:prstGeom prst="rect">
            <a:avLst/>
          </a:prstGeom>
          <a:noFill/>
          <a:ln>
            <a:noFill/>
          </a:ln>
        </p:spPr>
      </p:pic>
      <p:sp>
        <p:nvSpPr>
          <p:cNvPr id="369" name="Google Shape;369;p57"/>
          <p:cNvSpPr txBox="1"/>
          <p:nvPr/>
        </p:nvSpPr>
        <p:spPr>
          <a:xfrm>
            <a:off x="4284375" y="1152494"/>
            <a:ext cx="4577700" cy="18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solidFill>
                  <a:srgbClr val="F92671"/>
                </a:solidFill>
                <a:latin typeface="Verdana"/>
                <a:ea typeface="Verdana"/>
                <a:cs typeface="Verdana"/>
                <a:sym typeface="Verdana"/>
              </a:rPr>
              <a:t>float</a:t>
            </a:r>
            <a:r>
              <a:rPr lang="ja">
                <a:solidFill>
                  <a:srgbClr val="F7F7F2"/>
                </a:solidFill>
                <a:latin typeface="Verdana"/>
                <a:ea typeface="Verdana"/>
                <a:cs typeface="Verdana"/>
                <a:sym typeface="Verdana"/>
              </a:rPr>
              <a:t> d = </a:t>
            </a:r>
            <a:r>
              <a:rPr lang="ja">
                <a:solidFill>
                  <a:srgbClr val="F92671"/>
                </a:solidFill>
                <a:latin typeface="Verdana"/>
                <a:ea typeface="Verdana"/>
                <a:cs typeface="Verdana"/>
                <a:sym typeface="Verdana"/>
              </a:rPr>
              <a:t>distance</a:t>
            </a:r>
            <a:r>
              <a:rPr lang="ja">
                <a:solidFill>
                  <a:srgbClr val="F7F7F2"/>
                </a:solidFill>
                <a:latin typeface="Verdana"/>
                <a:ea typeface="Verdana"/>
                <a:cs typeface="Verdana"/>
                <a:sym typeface="Verdana"/>
              </a:rPr>
              <a:t>(</a:t>
            </a:r>
            <a:r>
              <a:rPr lang="ja">
                <a:solidFill>
                  <a:srgbClr val="F92671"/>
                </a:solidFill>
                <a:latin typeface="Verdana"/>
                <a:ea typeface="Verdana"/>
                <a:cs typeface="Verdana"/>
                <a:sym typeface="Verdana"/>
              </a:rPr>
              <a:t>float2</a:t>
            </a:r>
            <a:r>
              <a:rPr lang="ja">
                <a:solidFill>
                  <a:srgbClr val="F7F7F2"/>
                </a:solidFill>
                <a:latin typeface="Verdana"/>
                <a:ea typeface="Verdana"/>
                <a:cs typeface="Verdana"/>
                <a:sym typeface="Verdana"/>
              </a:rPr>
              <a:t>(</a:t>
            </a:r>
            <a:r>
              <a:rPr lang="ja">
                <a:solidFill>
                  <a:srgbClr val="AE81FF"/>
                </a:solidFill>
                <a:latin typeface="Verdana"/>
                <a:ea typeface="Verdana"/>
                <a:cs typeface="Verdana"/>
                <a:sym typeface="Verdana"/>
              </a:rPr>
              <a:t>0.5</a:t>
            </a:r>
            <a:r>
              <a:rPr lang="ja">
                <a:solidFill>
                  <a:srgbClr val="F7F7F2"/>
                </a:solidFill>
                <a:latin typeface="Verdana"/>
                <a:ea typeface="Verdana"/>
                <a:cs typeface="Verdana"/>
                <a:sym typeface="Verdana"/>
              </a:rPr>
              <a:t>, </a:t>
            </a:r>
            <a:r>
              <a:rPr lang="ja">
                <a:solidFill>
                  <a:srgbClr val="AE81FF"/>
                </a:solidFill>
                <a:latin typeface="Verdana"/>
                <a:ea typeface="Verdana"/>
                <a:cs typeface="Verdana"/>
                <a:sym typeface="Verdana"/>
              </a:rPr>
              <a:t>0.5</a:t>
            </a:r>
            <a:r>
              <a:rPr lang="ja">
                <a:solidFill>
                  <a:srgbClr val="F7F7F2"/>
                </a:solidFill>
                <a:latin typeface="Verdana"/>
                <a:ea typeface="Verdana"/>
                <a:cs typeface="Verdana"/>
                <a:sym typeface="Verdana"/>
              </a:rPr>
              <a:t>), i.uv);</a:t>
            </a:r>
            <a:endParaRPr>
              <a:solidFill>
                <a:srgbClr val="F7F7F2"/>
              </a:solidFill>
              <a:latin typeface="Verdana"/>
              <a:ea typeface="Verdana"/>
              <a:cs typeface="Verdana"/>
              <a:sym typeface="Verdana"/>
            </a:endParaRPr>
          </a:p>
          <a:p>
            <a:pPr indent="0" lvl="0" marL="0" rtl="0" algn="l">
              <a:spcBef>
                <a:spcPts val="0"/>
              </a:spcBef>
              <a:spcAft>
                <a:spcPts val="0"/>
              </a:spcAft>
              <a:buNone/>
            </a:pPr>
            <a:r>
              <a:rPr lang="ja">
                <a:solidFill>
                  <a:srgbClr val="F7F7F2"/>
                </a:solidFill>
                <a:highlight>
                  <a:srgbClr val="0000FF"/>
                </a:highlight>
                <a:latin typeface="Verdana"/>
                <a:ea typeface="Verdana"/>
                <a:cs typeface="Verdana"/>
                <a:sym typeface="Verdana"/>
              </a:rPr>
              <a:t>d = d * 30;</a:t>
            </a:r>
            <a:endParaRPr>
              <a:highlight>
                <a:srgbClr val="0000FF"/>
              </a:highlight>
            </a:endParaRPr>
          </a:p>
        </p:txBody>
      </p:sp>
      <p:sp>
        <p:nvSpPr>
          <p:cNvPr id="370" name="Google Shape;37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371" name="Google Shape;371;p57"/>
          <p:cNvSpPr txBox="1"/>
          <p:nvPr>
            <p:ph idx="1" type="body"/>
          </p:nvPr>
        </p:nvSpPr>
        <p:spPr>
          <a:xfrm>
            <a:off x="4284375" y="1017725"/>
            <a:ext cx="1742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latin typeface="HiraMaruPro-W4"/>
                <a:ea typeface="HiraMaruPro-W4"/>
                <a:cs typeface="HiraMaruPro-W4"/>
                <a:sym typeface="HiraMaruPro-W4"/>
              </a:rPr>
              <a:t>↑ 明るさ</a:t>
            </a:r>
            <a:endParaRPr>
              <a:solidFill>
                <a:srgbClr val="FFFFFF"/>
              </a:solidFill>
              <a:latin typeface="HiraMaruPro-W4"/>
              <a:ea typeface="HiraMaruPro-W4"/>
              <a:cs typeface="HiraMaruPro-W4"/>
              <a:sym typeface="HiraMaruPro-W4"/>
            </a:endParaRPr>
          </a:p>
        </p:txBody>
      </p:sp>
      <p:sp>
        <p:nvSpPr>
          <p:cNvPr id="372" name="Google Shape;372;p57"/>
          <p:cNvSpPr txBox="1"/>
          <p:nvPr>
            <p:ph idx="1" type="body"/>
          </p:nvPr>
        </p:nvSpPr>
        <p:spPr>
          <a:xfrm>
            <a:off x="6709200" y="4132225"/>
            <a:ext cx="24348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latin typeface="HiraMaruPro-W4"/>
                <a:ea typeface="HiraMaruPro-W4"/>
                <a:cs typeface="HiraMaruPro-W4"/>
                <a:sym typeface="HiraMaruPro-W4"/>
              </a:rPr>
              <a:t>中心からの距離→</a:t>
            </a:r>
            <a:endParaRPr>
              <a:solidFill>
                <a:srgbClr val="FFFFFF"/>
              </a:solidFill>
              <a:latin typeface="HiraMaruPro-W4"/>
              <a:ea typeface="HiraMaruPro-W4"/>
              <a:cs typeface="HiraMaruPro-W4"/>
              <a:sym typeface="HiraMaruPro-W4"/>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58"/>
          <p:cNvPicPr preferRelativeResize="0"/>
          <p:nvPr/>
        </p:nvPicPr>
        <p:blipFill>
          <a:blip r:embed="rId3">
            <a:alphaModFix/>
          </a:blip>
          <a:stretch>
            <a:fillRect/>
          </a:stretch>
        </p:blipFill>
        <p:spPr>
          <a:xfrm>
            <a:off x="4057950" y="1152494"/>
            <a:ext cx="4839224" cy="3629418"/>
          </a:xfrm>
          <a:prstGeom prst="rect">
            <a:avLst/>
          </a:prstGeom>
          <a:noFill/>
          <a:ln>
            <a:noFill/>
          </a:ln>
        </p:spPr>
      </p:pic>
      <p:pic>
        <p:nvPicPr>
          <p:cNvPr id="378" name="Google Shape;378;p58"/>
          <p:cNvPicPr preferRelativeResize="0"/>
          <p:nvPr/>
        </p:nvPicPr>
        <p:blipFill>
          <a:blip r:embed="rId4">
            <a:alphaModFix/>
          </a:blip>
          <a:stretch>
            <a:fillRect/>
          </a:stretch>
        </p:blipFill>
        <p:spPr>
          <a:xfrm>
            <a:off x="311700" y="1152488"/>
            <a:ext cx="3629426" cy="3629426"/>
          </a:xfrm>
          <a:prstGeom prst="rect">
            <a:avLst/>
          </a:prstGeom>
          <a:noFill/>
          <a:ln>
            <a:noFill/>
          </a:ln>
        </p:spPr>
      </p:pic>
      <p:sp>
        <p:nvSpPr>
          <p:cNvPr id="379" name="Google Shape;379;p58"/>
          <p:cNvSpPr txBox="1"/>
          <p:nvPr/>
        </p:nvSpPr>
        <p:spPr>
          <a:xfrm>
            <a:off x="4284375" y="1152494"/>
            <a:ext cx="4577700" cy="18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solidFill>
                  <a:srgbClr val="F92671"/>
                </a:solidFill>
                <a:latin typeface="Verdana"/>
                <a:ea typeface="Verdana"/>
                <a:cs typeface="Verdana"/>
                <a:sym typeface="Verdana"/>
              </a:rPr>
              <a:t>float</a:t>
            </a:r>
            <a:r>
              <a:rPr lang="ja">
                <a:solidFill>
                  <a:srgbClr val="F7F7F2"/>
                </a:solidFill>
                <a:latin typeface="Verdana"/>
                <a:ea typeface="Verdana"/>
                <a:cs typeface="Verdana"/>
                <a:sym typeface="Verdana"/>
              </a:rPr>
              <a:t> d = </a:t>
            </a:r>
            <a:r>
              <a:rPr lang="ja">
                <a:solidFill>
                  <a:srgbClr val="F92671"/>
                </a:solidFill>
                <a:latin typeface="Verdana"/>
                <a:ea typeface="Verdana"/>
                <a:cs typeface="Verdana"/>
                <a:sym typeface="Verdana"/>
              </a:rPr>
              <a:t>distance</a:t>
            </a:r>
            <a:r>
              <a:rPr lang="ja">
                <a:solidFill>
                  <a:srgbClr val="F7F7F2"/>
                </a:solidFill>
                <a:latin typeface="Verdana"/>
                <a:ea typeface="Verdana"/>
                <a:cs typeface="Verdana"/>
                <a:sym typeface="Verdana"/>
              </a:rPr>
              <a:t>(</a:t>
            </a:r>
            <a:r>
              <a:rPr lang="ja">
                <a:solidFill>
                  <a:srgbClr val="F92671"/>
                </a:solidFill>
                <a:latin typeface="Verdana"/>
                <a:ea typeface="Verdana"/>
                <a:cs typeface="Verdana"/>
                <a:sym typeface="Verdana"/>
              </a:rPr>
              <a:t>float2</a:t>
            </a:r>
            <a:r>
              <a:rPr lang="ja">
                <a:solidFill>
                  <a:srgbClr val="F7F7F2"/>
                </a:solidFill>
                <a:latin typeface="Verdana"/>
                <a:ea typeface="Verdana"/>
                <a:cs typeface="Verdana"/>
                <a:sym typeface="Verdana"/>
              </a:rPr>
              <a:t>(</a:t>
            </a:r>
            <a:r>
              <a:rPr lang="ja">
                <a:solidFill>
                  <a:srgbClr val="AE81FF"/>
                </a:solidFill>
                <a:latin typeface="Verdana"/>
                <a:ea typeface="Verdana"/>
                <a:cs typeface="Verdana"/>
                <a:sym typeface="Verdana"/>
              </a:rPr>
              <a:t>0.5</a:t>
            </a:r>
            <a:r>
              <a:rPr lang="ja">
                <a:solidFill>
                  <a:srgbClr val="F7F7F2"/>
                </a:solidFill>
                <a:latin typeface="Verdana"/>
                <a:ea typeface="Verdana"/>
                <a:cs typeface="Verdana"/>
                <a:sym typeface="Verdana"/>
              </a:rPr>
              <a:t>, </a:t>
            </a:r>
            <a:r>
              <a:rPr lang="ja">
                <a:solidFill>
                  <a:srgbClr val="AE81FF"/>
                </a:solidFill>
                <a:latin typeface="Verdana"/>
                <a:ea typeface="Verdana"/>
                <a:cs typeface="Verdana"/>
                <a:sym typeface="Verdana"/>
              </a:rPr>
              <a:t>0.5</a:t>
            </a:r>
            <a:r>
              <a:rPr lang="ja">
                <a:solidFill>
                  <a:srgbClr val="F7F7F2"/>
                </a:solidFill>
                <a:latin typeface="Verdana"/>
                <a:ea typeface="Verdana"/>
                <a:cs typeface="Verdana"/>
                <a:sym typeface="Verdana"/>
              </a:rPr>
              <a:t>), i.uv);</a:t>
            </a:r>
            <a:endParaRPr>
              <a:solidFill>
                <a:srgbClr val="F7F7F2"/>
              </a:solidFill>
              <a:latin typeface="Verdana"/>
              <a:ea typeface="Verdana"/>
              <a:cs typeface="Verdana"/>
              <a:sym typeface="Verdana"/>
            </a:endParaRPr>
          </a:p>
          <a:p>
            <a:pPr indent="0" lvl="0" marL="0" rtl="0" algn="l">
              <a:spcBef>
                <a:spcPts val="0"/>
              </a:spcBef>
              <a:spcAft>
                <a:spcPts val="0"/>
              </a:spcAft>
              <a:buNone/>
            </a:pPr>
            <a:r>
              <a:rPr lang="ja">
                <a:solidFill>
                  <a:srgbClr val="F7F7F2"/>
                </a:solidFill>
                <a:latin typeface="Verdana"/>
                <a:ea typeface="Verdana"/>
                <a:cs typeface="Verdana"/>
                <a:sym typeface="Verdana"/>
              </a:rPr>
              <a:t>d = d * 30;</a:t>
            </a:r>
            <a:endParaRPr>
              <a:solidFill>
                <a:srgbClr val="ADADAD"/>
              </a:solidFill>
              <a:latin typeface="Verdana"/>
              <a:ea typeface="Verdana"/>
              <a:cs typeface="Verdana"/>
              <a:sym typeface="Verdana"/>
            </a:endParaRPr>
          </a:p>
          <a:p>
            <a:pPr indent="0" lvl="0" marL="0" rtl="0" algn="l">
              <a:spcBef>
                <a:spcPts val="0"/>
              </a:spcBef>
              <a:spcAft>
                <a:spcPts val="0"/>
              </a:spcAft>
              <a:buNone/>
            </a:pPr>
            <a:r>
              <a:rPr lang="ja">
                <a:solidFill>
                  <a:srgbClr val="F7F7F2"/>
                </a:solidFill>
                <a:highlight>
                  <a:srgbClr val="0000FF"/>
                </a:highlight>
                <a:latin typeface="Verdana"/>
                <a:ea typeface="Verdana"/>
                <a:cs typeface="Verdana"/>
                <a:sym typeface="Verdana"/>
              </a:rPr>
              <a:t>d = </a:t>
            </a:r>
            <a:r>
              <a:rPr lang="ja">
                <a:solidFill>
                  <a:srgbClr val="F92671"/>
                </a:solidFill>
                <a:highlight>
                  <a:srgbClr val="0000FF"/>
                </a:highlight>
                <a:latin typeface="Verdana"/>
                <a:ea typeface="Verdana"/>
                <a:cs typeface="Verdana"/>
                <a:sym typeface="Verdana"/>
              </a:rPr>
              <a:t>abs</a:t>
            </a:r>
            <a:r>
              <a:rPr lang="ja">
                <a:solidFill>
                  <a:srgbClr val="F7F7F2"/>
                </a:solidFill>
                <a:highlight>
                  <a:srgbClr val="0000FF"/>
                </a:highlight>
                <a:latin typeface="Verdana"/>
                <a:ea typeface="Verdana"/>
                <a:cs typeface="Verdana"/>
                <a:sym typeface="Verdana"/>
              </a:rPr>
              <a:t>(</a:t>
            </a:r>
            <a:r>
              <a:rPr lang="ja">
                <a:solidFill>
                  <a:srgbClr val="F92671"/>
                </a:solidFill>
                <a:highlight>
                  <a:srgbClr val="0000FF"/>
                </a:highlight>
                <a:latin typeface="Verdana"/>
                <a:ea typeface="Verdana"/>
                <a:cs typeface="Verdana"/>
                <a:sym typeface="Verdana"/>
              </a:rPr>
              <a:t>sin</a:t>
            </a:r>
            <a:r>
              <a:rPr lang="ja">
                <a:solidFill>
                  <a:srgbClr val="F7F7F2"/>
                </a:solidFill>
                <a:highlight>
                  <a:srgbClr val="0000FF"/>
                </a:highlight>
                <a:latin typeface="Verdana"/>
                <a:ea typeface="Verdana"/>
                <a:cs typeface="Verdana"/>
                <a:sym typeface="Verdana"/>
              </a:rPr>
              <a:t>(d));</a:t>
            </a:r>
            <a:endParaRPr>
              <a:highlight>
                <a:srgbClr val="0000FF"/>
              </a:highlight>
            </a:endParaRPr>
          </a:p>
        </p:txBody>
      </p:sp>
      <p:sp>
        <p:nvSpPr>
          <p:cNvPr id="380" name="Google Shape;380;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381" name="Google Shape;381;p58"/>
          <p:cNvSpPr txBox="1"/>
          <p:nvPr>
            <p:ph idx="1" type="body"/>
          </p:nvPr>
        </p:nvSpPr>
        <p:spPr>
          <a:xfrm>
            <a:off x="4284375" y="1017725"/>
            <a:ext cx="1742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latin typeface="HiraMaruPro-W4"/>
                <a:ea typeface="HiraMaruPro-W4"/>
                <a:cs typeface="HiraMaruPro-W4"/>
                <a:sym typeface="HiraMaruPro-W4"/>
              </a:rPr>
              <a:t>↑ 明るさ</a:t>
            </a:r>
            <a:endParaRPr>
              <a:solidFill>
                <a:srgbClr val="FFFFFF"/>
              </a:solidFill>
              <a:latin typeface="HiraMaruPro-W4"/>
              <a:ea typeface="HiraMaruPro-W4"/>
              <a:cs typeface="HiraMaruPro-W4"/>
              <a:sym typeface="HiraMaruPro-W4"/>
            </a:endParaRPr>
          </a:p>
        </p:txBody>
      </p:sp>
      <p:sp>
        <p:nvSpPr>
          <p:cNvPr id="382" name="Google Shape;382;p58"/>
          <p:cNvSpPr txBox="1"/>
          <p:nvPr>
            <p:ph idx="1" type="body"/>
          </p:nvPr>
        </p:nvSpPr>
        <p:spPr>
          <a:xfrm>
            <a:off x="6709200" y="4132225"/>
            <a:ext cx="24348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latin typeface="HiraMaruPro-W4"/>
                <a:ea typeface="HiraMaruPro-W4"/>
                <a:cs typeface="HiraMaruPro-W4"/>
                <a:sym typeface="HiraMaruPro-W4"/>
              </a:rPr>
              <a:t>中心からの距離→</a:t>
            </a:r>
            <a:endParaRPr>
              <a:solidFill>
                <a:srgbClr val="FFFFFF"/>
              </a:solidFill>
              <a:latin typeface="HiraMaruPro-W4"/>
              <a:ea typeface="HiraMaruPro-W4"/>
              <a:cs typeface="HiraMaruPro-W4"/>
              <a:sym typeface="HiraMaruPro-W4"/>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pic>
        <p:nvPicPr>
          <p:cNvPr id="387" name="Google Shape;387;p59"/>
          <p:cNvPicPr preferRelativeResize="0"/>
          <p:nvPr/>
        </p:nvPicPr>
        <p:blipFill>
          <a:blip r:embed="rId3">
            <a:alphaModFix/>
          </a:blip>
          <a:stretch>
            <a:fillRect/>
          </a:stretch>
        </p:blipFill>
        <p:spPr>
          <a:xfrm>
            <a:off x="4057950" y="1152494"/>
            <a:ext cx="4839224" cy="3629418"/>
          </a:xfrm>
          <a:prstGeom prst="rect">
            <a:avLst/>
          </a:prstGeom>
          <a:noFill/>
          <a:ln>
            <a:noFill/>
          </a:ln>
        </p:spPr>
      </p:pic>
      <p:sp>
        <p:nvSpPr>
          <p:cNvPr id="388" name="Google Shape;388;p59"/>
          <p:cNvSpPr txBox="1"/>
          <p:nvPr/>
        </p:nvSpPr>
        <p:spPr>
          <a:xfrm>
            <a:off x="4284375" y="1152494"/>
            <a:ext cx="4577700" cy="18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solidFill>
                  <a:srgbClr val="F92671"/>
                </a:solidFill>
                <a:latin typeface="Verdana"/>
                <a:ea typeface="Verdana"/>
                <a:cs typeface="Verdana"/>
                <a:sym typeface="Verdana"/>
              </a:rPr>
              <a:t>float</a:t>
            </a:r>
            <a:r>
              <a:rPr lang="ja">
                <a:solidFill>
                  <a:srgbClr val="F7F7F2"/>
                </a:solidFill>
                <a:latin typeface="Verdana"/>
                <a:ea typeface="Verdana"/>
                <a:cs typeface="Verdana"/>
                <a:sym typeface="Verdana"/>
              </a:rPr>
              <a:t> d = </a:t>
            </a:r>
            <a:r>
              <a:rPr lang="ja">
                <a:solidFill>
                  <a:srgbClr val="F92671"/>
                </a:solidFill>
                <a:latin typeface="Verdana"/>
                <a:ea typeface="Verdana"/>
                <a:cs typeface="Verdana"/>
                <a:sym typeface="Verdana"/>
              </a:rPr>
              <a:t>distance</a:t>
            </a:r>
            <a:r>
              <a:rPr lang="ja">
                <a:solidFill>
                  <a:srgbClr val="F7F7F2"/>
                </a:solidFill>
                <a:latin typeface="Verdana"/>
                <a:ea typeface="Verdana"/>
                <a:cs typeface="Verdana"/>
                <a:sym typeface="Verdana"/>
              </a:rPr>
              <a:t>(</a:t>
            </a:r>
            <a:r>
              <a:rPr lang="ja">
                <a:solidFill>
                  <a:srgbClr val="F92671"/>
                </a:solidFill>
                <a:latin typeface="Verdana"/>
                <a:ea typeface="Verdana"/>
                <a:cs typeface="Verdana"/>
                <a:sym typeface="Verdana"/>
              </a:rPr>
              <a:t>float2</a:t>
            </a:r>
            <a:r>
              <a:rPr lang="ja">
                <a:solidFill>
                  <a:srgbClr val="F7F7F2"/>
                </a:solidFill>
                <a:latin typeface="Verdana"/>
                <a:ea typeface="Verdana"/>
                <a:cs typeface="Verdana"/>
                <a:sym typeface="Verdana"/>
              </a:rPr>
              <a:t>(</a:t>
            </a:r>
            <a:r>
              <a:rPr lang="ja">
                <a:solidFill>
                  <a:srgbClr val="AE81FF"/>
                </a:solidFill>
                <a:latin typeface="Verdana"/>
                <a:ea typeface="Verdana"/>
                <a:cs typeface="Verdana"/>
                <a:sym typeface="Verdana"/>
              </a:rPr>
              <a:t>0.5</a:t>
            </a:r>
            <a:r>
              <a:rPr lang="ja">
                <a:solidFill>
                  <a:srgbClr val="F7F7F2"/>
                </a:solidFill>
                <a:latin typeface="Verdana"/>
                <a:ea typeface="Verdana"/>
                <a:cs typeface="Verdana"/>
                <a:sym typeface="Verdana"/>
              </a:rPr>
              <a:t>, </a:t>
            </a:r>
            <a:r>
              <a:rPr lang="ja">
                <a:solidFill>
                  <a:srgbClr val="AE81FF"/>
                </a:solidFill>
                <a:latin typeface="Verdana"/>
                <a:ea typeface="Verdana"/>
                <a:cs typeface="Verdana"/>
                <a:sym typeface="Verdana"/>
              </a:rPr>
              <a:t>0.5</a:t>
            </a:r>
            <a:r>
              <a:rPr lang="ja">
                <a:solidFill>
                  <a:srgbClr val="F7F7F2"/>
                </a:solidFill>
                <a:latin typeface="Verdana"/>
                <a:ea typeface="Verdana"/>
                <a:cs typeface="Verdana"/>
                <a:sym typeface="Verdana"/>
              </a:rPr>
              <a:t>), i.uv);</a:t>
            </a:r>
            <a:endParaRPr>
              <a:solidFill>
                <a:srgbClr val="F7F7F2"/>
              </a:solidFill>
              <a:latin typeface="Verdana"/>
              <a:ea typeface="Verdana"/>
              <a:cs typeface="Verdana"/>
              <a:sym typeface="Verdana"/>
            </a:endParaRPr>
          </a:p>
          <a:p>
            <a:pPr indent="0" lvl="0" marL="0" rtl="0" algn="l">
              <a:spcBef>
                <a:spcPts val="0"/>
              </a:spcBef>
              <a:spcAft>
                <a:spcPts val="0"/>
              </a:spcAft>
              <a:buNone/>
            </a:pPr>
            <a:r>
              <a:rPr lang="ja">
                <a:solidFill>
                  <a:srgbClr val="F7F7F2"/>
                </a:solidFill>
                <a:latin typeface="Verdana"/>
                <a:ea typeface="Verdana"/>
                <a:cs typeface="Verdana"/>
                <a:sym typeface="Verdana"/>
              </a:rPr>
              <a:t>d = d * 30;</a:t>
            </a:r>
            <a:endParaRPr>
              <a:solidFill>
                <a:srgbClr val="ADADAD"/>
              </a:solidFill>
              <a:latin typeface="Verdana"/>
              <a:ea typeface="Verdana"/>
              <a:cs typeface="Verdana"/>
              <a:sym typeface="Verdana"/>
            </a:endParaRPr>
          </a:p>
          <a:p>
            <a:pPr indent="0" lvl="0" marL="0" rtl="0" algn="l">
              <a:spcBef>
                <a:spcPts val="0"/>
              </a:spcBef>
              <a:spcAft>
                <a:spcPts val="0"/>
              </a:spcAft>
              <a:buNone/>
            </a:pPr>
            <a:r>
              <a:rPr lang="ja">
                <a:solidFill>
                  <a:srgbClr val="F7F7F2"/>
                </a:solidFill>
                <a:latin typeface="Verdana"/>
                <a:ea typeface="Verdana"/>
                <a:cs typeface="Verdana"/>
                <a:sym typeface="Verdana"/>
              </a:rPr>
              <a:t>d = </a:t>
            </a:r>
            <a:r>
              <a:rPr lang="ja">
                <a:solidFill>
                  <a:srgbClr val="F92671"/>
                </a:solidFill>
                <a:latin typeface="Verdana"/>
                <a:ea typeface="Verdana"/>
                <a:cs typeface="Verdana"/>
                <a:sym typeface="Verdana"/>
              </a:rPr>
              <a:t>abs</a:t>
            </a:r>
            <a:r>
              <a:rPr lang="ja">
                <a:solidFill>
                  <a:srgbClr val="F7F7F2"/>
                </a:solidFill>
                <a:latin typeface="Verdana"/>
                <a:ea typeface="Verdana"/>
                <a:cs typeface="Verdana"/>
                <a:sym typeface="Verdana"/>
              </a:rPr>
              <a:t>(</a:t>
            </a:r>
            <a:r>
              <a:rPr lang="ja">
                <a:solidFill>
                  <a:srgbClr val="F92671"/>
                </a:solidFill>
                <a:latin typeface="Verdana"/>
                <a:ea typeface="Verdana"/>
                <a:cs typeface="Verdana"/>
                <a:sym typeface="Verdana"/>
              </a:rPr>
              <a:t>sin</a:t>
            </a:r>
            <a:r>
              <a:rPr lang="ja">
                <a:solidFill>
                  <a:srgbClr val="F7F7F2"/>
                </a:solidFill>
                <a:latin typeface="Verdana"/>
                <a:ea typeface="Verdana"/>
                <a:cs typeface="Verdana"/>
                <a:sym typeface="Verdana"/>
              </a:rPr>
              <a:t>(d));</a:t>
            </a:r>
            <a:endParaRPr>
              <a:solidFill>
                <a:srgbClr val="ADADAD"/>
              </a:solidFill>
              <a:latin typeface="Verdana"/>
              <a:ea typeface="Verdana"/>
              <a:cs typeface="Verdana"/>
              <a:sym typeface="Verdana"/>
            </a:endParaRPr>
          </a:p>
          <a:p>
            <a:pPr indent="0" lvl="0" marL="0" rtl="0" algn="l">
              <a:spcBef>
                <a:spcPts val="0"/>
              </a:spcBef>
              <a:spcAft>
                <a:spcPts val="0"/>
              </a:spcAft>
              <a:buNone/>
            </a:pPr>
            <a:r>
              <a:rPr lang="ja">
                <a:solidFill>
                  <a:srgbClr val="F7F7F2"/>
                </a:solidFill>
                <a:highlight>
                  <a:srgbClr val="0000FF"/>
                </a:highlight>
                <a:latin typeface="Verdana"/>
                <a:ea typeface="Verdana"/>
                <a:cs typeface="Verdana"/>
                <a:sym typeface="Verdana"/>
              </a:rPr>
              <a:t>d = </a:t>
            </a:r>
            <a:r>
              <a:rPr lang="ja">
                <a:solidFill>
                  <a:srgbClr val="F92671"/>
                </a:solidFill>
                <a:highlight>
                  <a:srgbClr val="0000FF"/>
                </a:highlight>
                <a:latin typeface="Verdana"/>
                <a:ea typeface="Verdana"/>
                <a:cs typeface="Verdana"/>
                <a:sym typeface="Verdana"/>
              </a:rPr>
              <a:t>step</a:t>
            </a:r>
            <a:r>
              <a:rPr lang="ja">
                <a:solidFill>
                  <a:srgbClr val="F7F7F2"/>
                </a:solidFill>
                <a:highlight>
                  <a:srgbClr val="0000FF"/>
                </a:highlight>
                <a:latin typeface="Verdana"/>
                <a:ea typeface="Verdana"/>
                <a:cs typeface="Verdana"/>
                <a:sym typeface="Verdana"/>
              </a:rPr>
              <a:t>(</a:t>
            </a:r>
            <a:r>
              <a:rPr lang="ja">
                <a:solidFill>
                  <a:srgbClr val="AE81FF"/>
                </a:solidFill>
                <a:highlight>
                  <a:srgbClr val="0000FF"/>
                </a:highlight>
                <a:latin typeface="Verdana"/>
                <a:ea typeface="Verdana"/>
                <a:cs typeface="Verdana"/>
                <a:sym typeface="Verdana"/>
              </a:rPr>
              <a:t>0.5</a:t>
            </a:r>
            <a:r>
              <a:rPr lang="ja">
                <a:solidFill>
                  <a:srgbClr val="F7F7F2"/>
                </a:solidFill>
                <a:highlight>
                  <a:srgbClr val="0000FF"/>
                </a:highlight>
                <a:latin typeface="Verdana"/>
                <a:ea typeface="Verdana"/>
                <a:cs typeface="Verdana"/>
                <a:sym typeface="Verdana"/>
              </a:rPr>
              <a:t>, d);</a:t>
            </a:r>
            <a:endParaRPr/>
          </a:p>
        </p:txBody>
      </p:sp>
      <p:pic>
        <p:nvPicPr>
          <p:cNvPr id="389" name="Google Shape;389;p59"/>
          <p:cNvPicPr preferRelativeResize="0"/>
          <p:nvPr/>
        </p:nvPicPr>
        <p:blipFill>
          <a:blip r:embed="rId4">
            <a:alphaModFix/>
          </a:blip>
          <a:stretch>
            <a:fillRect/>
          </a:stretch>
        </p:blipFill>
        <p:spPr>
          <a:xfrm>
            <a:off x="311700" y="1152488"/>
            <a:ext cx="3629426" cy="3629426"/>
          </a:xfrm>
          <a:prstGeom prst="rect">
            <a:avLst/>
          </a:prstGeom>
          <a:noFill/>
          <a:ln>
            <a:noFill/>
          </a:ln>
        </p:spPr>
      </p:pic>
      <p:sp>
        <p:nvSpPr>
          <p:cNvPr id="390" name="Google Shape;39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391" name="Google Shape;391;p59"/>
          <p:cNvSpPr txBox="1"/>
          <p:nvPr>
            <p:ph idx="1" type="body"/>
          </p:nvPr>
        </p:nvSpPr>
        <p:spPr>
          <a:xfrm>
            <a:off x="4284375" y="1017725"/>
            <a:ext cx="1742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latin typeface="HiraMaruPro-W4"/>
                <a:ea typeface="HiraMaruPro-W4"/>
                <a:cs typeface="HiraMaruPro-W4"/>
                <a:sym typeface="HiraMaruPro-W4"/>
              </a:rPr>
              <a:t>↑ 明るさ</a:t>
            </a:r>
            <a:endParaRPr>
              <a:solidFill>
                <a:srgbClr val="FFFFFF"/>
              </a:solidFill>
              <a:latin typeface="HiraMaruPro-W4"/>
              <a:ea typeface="HiraMaruPro-W4"/>
              <a:cs typeface="HiraMaruPro-W4"/>
              <a:sym typeface="HiraMaruPro-W4"/>
            </a:endParaRPr>
          </a:p>
        </p:txBody>
      </p:sp>
      <p:sp>
        <p:nvSpPr>
          <p:cNvPr id="392" name="Google Shape;392;p59"/>
          <p:cNvSpPr txBox="1"/>
          <p:nvPr>
            <p:ph idx="1" type="body"/>
          </p:nvPr>
        </p:nvSpPr>
        <p:spPr>
          <a:xfrm>
            <a:off x="6709200" y="4132225"/>
            <a:ext cx="24348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latin typeface="HiraMaruPro-W4"/>
                <a:ea typeface="HiraMaruPro-W4"/>
                <a:cs typeface="HiraMaruPro-W4"/>
                <a:sym typeface="HiraMaruPro-W4"/>
              </a:rPr>
              <a:t>中心からの距離→</a:t>
            </a:r>
            <a:endParaRPr>
              <a:solidFill>
                <a:srgbClr val="FFFFFF"/>
              </a:solidFill>
              <a:latin typeface="HiraMaruPro-W4"/>
              <a:ea typeface="HiraMaruPro-W4"/>
              <a:cs typeface="HiraMaruPro-W4"/>
              <a:sym typeface="HiraMaruPro-W4"/>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おすすめサイト</a:t>
            </a:r>
            <a:endParaRPr>
              <a:latin typeface="HiraMaruPro-W4"/>
              <a:ea typeface="HiraMaruPro-W4"/>
              <a:cs typeface="HiraMaruPro-W4"/>
              <a:sym typeface="HiraMaruPro-W4"/>
            </a:endParaRPr>
          </a:p>
        </p:txBody>
      </p:sp>
      <p:sp>
        <p:nvSpPr>
          <p:cNvPr id="398" name="Google Shape;398;p60"/>
          <p:cNvSpPr txBox="1"/>
          <p:nvPr/>
        </p:nvSpPr>
        <p:spPr>
          <a:xfrm>
            <a:off x="3059100" y="445025"/>
            <a:ext cx="5773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1800" u="sng">
                <a:solidFill>
                  <a:schemeClr val="hlink"/>
                </a:solidFill>
                <a:latin typeface="HiraMaruPro-W4"/>
                <a:ea typeface="HiraMaruPro-W4"/>
                <a:cs typeface="HiraMaruPro-W4"/>
                <a:sym typeface="HiraMaruPro-W4"/>
                <a:hlinkClick r:id="rId3"/>
              </a:rPr>
              <a:t>http://www.iquilezles.org/apps/graphtoy/</a:t>
            </a:r>
            <a:endParaRPr sz="1800">
              <a:latin typeface="HiraMaruPro-W4"/>
              <a:ea typeface="HiraMaruPro-W4"/>
              <a:cs typeface="HiraMaruPro-W4"/>
              <a:sym typeface="HiraMaruPro-W4"/>
            </a:endParaRPr>
          </a:p>
        </p:txBody>
      </p:sp>
      <p:sp>
        <p:nvSpPr>
          <p:cNvPr id="399" name="Google Shape;399;p60"/>
          <p:cNvSpPr txBox="1"/>
          <p:nvPr>
            <p:ph idx="1" type="body"/>
          </p:nvPr>
        </p:nvSpPr>
        <p:spPr>
          <a:xfrm>
            <a:off x="5991600" y="1422300"/>
            <a:ext cx="315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400">
                <a:solidFill>
                  <a:srgbClr val="F7F7F2"/>
                </a:solidFill>
                <a:latin typeface="HiraMaruPro-W4"/>
                <a:ea typeface="HiraMaruPro-W4"/>
                <a:cs typeface="HiraMaruPro-W4"/>
                <a:sym typeface="HiraMaruPro-W4"/>
              </a:rPr>
              <a:t>Graph Toy</a:t>
            </a:r>
            <a:endParaRPr sz="2400">
              <a:solidFill>
                <a:srgbClr val="F7F7F2"/>
              </a:solidFill>
              <a:latin typeface="HiraMaruPro-W4"/>
              <a:ea typeface="HiraMaruPro-W4"/>
              <a:cs typeface="HiraMaruPro-W4"/>
              <a:sym typeface="HiraMaruPro-W4"/>
            </a:endParaRPr>
          </a:p>
          <a:p>
            <a:pPr indent="0" lvl="0" marL="0" rtl="0" algn="l">
              <a:spcBef>
                <a:spcPts val="0"/>
              </a:spcBef>
              <a:spcAft>
                <a:spcPts val="0"/>
              </a:spcAft>
              <a:buNone/>
            </a:pPr>
            <a:r>
              <a:rPr lang="ja" sz="1400">
                <a:latin typeface="HiraMaruPro-W4"/>
                <a:ea typeface="HiraMaruPro-W4"/>
                <a:cs typeface="HiraMaruPro-W4"/>
                <a:sym typeface="HiraMaruPro-W4"/>
              </a:rPr>
              <a:t>いろんなグラフを書いて試せる</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solidFill>
                  <a:schemeClr val="accent6"/>
                </a:solidFill>
                <a:latin typeface="HiraMaruPro-W4"/>
                <a:ea typeface="HiraMaruPro-W4"/>
                <a:cs typeface="HiraMaruPro-W4"/>
                <a:sym typeface="HiraMaruPro-W4"/>
              </a:rPr>
              <a:t>シェーダーの組み込み関数が使える</a:t>
            </a:r>
            <a:endParaRPr sz="1400">
              <a:solidFill>
                <a:schemeClr val="accent6"/>
              </a:solidFill>
              <a:latin typeface="HiraMaruPro-W4"/>
              <a:ea typeface="HiraMaruPro-W4"/>
              <a:cs typeface="HiraMaruPro-W4"/>
              <a:sym typeface="HiraMaruPro-W4"/>
            </a:endParaRPr>
          </a:p>
        </p:txBody>
      </p:sp>
      <p:pic>
        <p:nvPicPr>
          <p:cNvPr id="400" name="Google Shape;400;p60"/>
          <p:cNvPicPr preferRelativeResize="0"/>
          <p:nvPr/>
        </p:nvPicPr>
        <p:blipFill>
          <a:blip r:embed="rId4">
            <a:alphaModFix/>
          </a:blip>
          <a:stretch>
            <a:fillRect/>
          </a:stretch>
        </p:blipFill>
        <p:spPr>
          <a:xfrm>
            <a:off x="311700" y="1017725"/>
            <a:ext cx="5547119" cy="38209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pic>
        <p:nvPicPr>
          <p:cNvPr id="406" name="Google Shape;406;p61"/>
          <p:cNvPicPr preferRelativeResize="0"/>
          <p:nvPr/>
        </p:nvPicPr>
        <p:blipFill>
          <a:blip r:embed="rId3">
            <a:alphaModFix/>
          </a:blip>
          <a:stretch>
            <a:fillRect/>
          </a:stretch>
        </p:blipFill>
        <p:spPr>
          <a:xfrm>
            <a:off x="311700" y="1152475"/>
            <a:ext cx="3629425" cy="3629425"/>
          </a:xfrm>
          <a:prstGeom prst="rect">
            <a:avLst/>
          </a:prstGeom>
          <a:noFill/>
          <a:ln>
            <a:noFill/>
          </a:ln>
        </p:spPr>
      </p:pic>
      <p:sp>
        <p:nvSpPr>
          <p:cNvPr id="407" name="Google Shape;407;p61"/>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ハートの数式</a:t>
            </a:r>
            <a:endParaRPr>
              <a:latin typeface="HiraMaruPro-W4"/>
              <a:ea typeface="HiraMaruPro-W4"/>
              <a:cs typeface="HiraMaruPro-W4"/>
              <a:sym typeface="HiraMaruPro-W4"/>
            </a:endParaRPr>
          </a:p>
          <a:p>
            <a:pPr indent="0" lvl="0" marL="0" rtl="0" algn="l">
              <a:spcBef>
                <a:spcPts val="1600"/>
              </a:spcBef>
              <a:spcAft>
                <a:spcPts val="0"/>
              </a:spcAft>
              <a:buNone/>
            </a:pPr>
            <a:r>
              <a:rPr lang="ja" u="sng">
                <a:solidFill>
                  <a:schemeClr val="hlink"/>
                </a:solidFill>
                <a:latin typeface="HiraMaruPro-W4"/>
                <a:ea typeface="HiraMaruPro-W4"/>
                <a:cs typeface="HiraMaruPro-W4"/>
                <a:sym typeface="HiraMaruPro-W4"/>
                <a:hlinkClick r:id="rId4"/>
              </a:rPr>
              <a:t>http://enjoymath.pomb.org/?p=15</a:t>
            </a:r>
            <a:endParaRPr>
              <a:solidFill>
                <a:srgbClr val="F7F7F2"/>
              </a:solidFill>
              <a:latin typeface="HiraMaruPro-W4"/>
              <a:ea typeface="HiraMaruPro-W4"/>
              <a:cs typeface="HiraMaruPro-W4"/>
              <a:sym typeface="HiraMaruPro-W4"/>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0" y="2086025"/>
            <a:ext cx="4582226" cy="2591825"/>
          </a:xfrm>
          <a:prstGeom prst="rect">
            <a:avLst/>
          </a:prstGeom>
          <a:noFill/>
          <a:ln>
            <a:noFill/>
          </a:ln>
        </p:spPr>
      </p:pic>
      <p:pic>
        <p:nvPicPr>
          <p:cNvPr id="79" name="Google Shape;79;p17"/>
          <p:cNvPicPr preferRelativeResize="0"/>
          <p:nvPr/>
        </p:nvPicPr>
        <p:blipFill>
          <a:blip r:embed="rId4">
            <a:alphaModFix/>
          </a:blip>
          <a:stretch>
            <a:fillRect/>
          </a:stretch>
        </p:blipFill>
        <p:spPr>
          <a:xfrm>
            <a:off x="4561775" y="2086013"/>
            <a:ext cx="4582226" cy="2591829"/>
          </a:xfrm>
          <a:prstGeom prst="rect">
            <a:avLst/>
          </a:prstGeom>
          <a:noFill/>
          <a:ln>
            <a:noFill/>
          </a:ln>
        </p:spPr>
      </p:pic>
      <p:sp>
        <p:nvSpPr>
          <p:cNvPr id="80" name="Google Shape;80;p17"/>
          <p:cNvSpPr txBox="1"/>
          <p:nvPr/>
        </p:nvSpPr>
        <p:spPr>
          <a:xfrm>
            <a:off x="1215300" y="352775"/>
            <a:ext cx="6713400" cy="15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3000">
                <a:solidFill>
                  <a:srgbClr val="FFFFFF"/>
                </a:solidFill>
                <a:latin typeface="HiraMaruPro-W4"/>
                <a:ea typeface="HiraMaruPro-W4"/>
                <a:cs typeface="HiraMaruPro-W4"/>
                <a:sym typeface="HiraMaruPro-W4"/>
              </a:rPr>
              <a:t>FancyScrollView</a:t>
            </a:r>
            <a:endParaRPr sz="3000">
              <a:solidFill>
                <a:srgbClr val="FFFFFF"/>
              </a:solidFill>
              <a:latin typeface="HiraMaruPro-W4"/>
              <a:ea typeface="HiraMaruPro-W4"/>
              <a:cs typeface="HiraMaruPro-W4"/>
              <a:sym typeface="HiraMaruPro-W4"/>
            </a:endParaRPr>
          </a:p>
          <a:p>
            <a:pPr indent="0" lvl="0" marL="0" rtl="0" algn="ctr">
              <a:spcBef>
                <a:spcPts val="0"/>
              </a:spcBef>
              <a:spcAft>
                <a:spcPts val="0"/>
              </a:spcAft>
              <a:buNone/>
            </a:pPr>
            <a:r>
              <a:t/>
            </a:r>
            <a:endParaRPr sz="1800">
              <a:solidFill>
                <a:srgbClr val="FFFFFF"/>
              </a:solidFill>
              <a:latin typeface="HiraMaruPro-W4"/>
              <a:ea typeface="HiraMaruPro-W4"/>
              <a:cs typeface="HiraMaruPro-W4"/>
              <a:sym typeface="HiraMaruPro-W4"/>
            </a:endParaRPr>
          </a:p>
          <a:p>
            <a:pPr indent="0" lvl="0" marL="0" rtl="0" algn="ctr">
              <a:spcBef>
                <a:spcPts val="0"/>
              </a:spcBef>
              <a:spcAft>
                <a:spcPts val="0"/>
              </a:spcAft>
              <a:buNone/>
            </a:pPr>
            <a:r>
              <a:rPr lang="ja" sz="1800">
                <a:solidFill>
                  <a:schemeClr val="lt2"/>
                </a:solidFill>
                <a:latin typeface="HiraMaruPro-W4"/>
                <a:ea typeface="HiraMaruPro-W4"/>
                <a:cs typeface="HiraMaruPro-W4"/>
                <a:sym typeface="HiraMaruPro-W4"/>
              </a:rPr>
              <a:t>GitHub:</a:t>
            </a:r>
            <a:r>
              <a:rPr lang="ja" sz="1800">
                <a:latin typeface="HiraMaruPro-W4"/>
                <a:ea typeface="HiraMaruPro-W4"/>
                <a:cs typeface="HiraMaruPro-W4"/>
                <a:sym typeface="HiraMaruPro-W4"/>
              </a:rPr>
              <a:t> </a:t>
            </a:r>
            <a:r>
              <a:rPr lang="ja" sz="1800" u="sng">
                <a:solidFill>
                  <a:schemeClr val="hlink"/>
                </a:solidFill>
                <a:latin typeface="HiraMaruPro-W4"/>
                <a:ea typeface="HiraMaruPro-W4"/>
                <a:cs typeface="HiraMaruPro-W4"/>
                <a:sym typeface="HiraMaruPro-W4"/>
                <a:hlinkClick r:id="rId5"/>
              </a:rPr>
              <a:t>https://github.com/setchi/FancyScrollView</a:t>
            </a:r>
            <a:endParaRPr sz="1800">
              <a:latin typeface="HiraMaruPro-W4"/>
              <a:ea typeface="HiraMaruPro-W4"/>
              <a:cs typeface="HiraMaruPro-W4"/>
              <a:sym typeface="HiraMaruPro-W4"/>
            </a:endParaRPr>
          </a:p>
          <a:p>
            <a:pPr indent="0" lvl="0" marL="0" rtl="0" algn="ctr">
              <a:spcBef>
                <a:spcPts val="0"/>
              </a:spcBef>
              <a:spcAft>
                <a:spcPts val="0"/>
              </a:spcAft>
              <a:buNone/>
            </a:pPr>
            <a:r>
              <a:rPr lang="ja" sz="1800">
                <a:solidFill>
                  <a:schemeClr val="lt2"/>
                </a:solidFill>
                <a:latin typeface="HiraMaruPro-W4"/>
                <a:ea typeface="HiraMaruPro-W4"/>
                <a:cs typeface="HiraMaruPro-W4"/>
                <a:sym typeface="HiraMaruPro-W4"/>
              </a:rPr>
              <a:t>AssetStore:</a:t>
            </a:r>
            <a:r>
              <a:rPr lang="ja" sz="1800">
                <a:solidFill>
                  <a:srgbClr val="FFFFFF"/>
                </a:solidFill>
                <a:latin typeface="HiraMaruPro-W4"/>
                <a:ea typeface="HiraMaruPro-W4"/>
                <a:cs typeface="HiraMaruPro-W4"/>
                <a:sym typeface="HiraMaruPro-W4"/>
              </a:rPr>
              <a:t> </a:t>
            </a:r>
            <a:r>
              <a:rPr lang="ja" sz="1800" u="sng">
                <a:solidFill>
                  <a:schemeClr val="hlink"/>
                </a:solidFill>
                <a:latin typeface="HiraMaruPro-W4"/>
                <a:ea typeface="HiraMaruPro-W4"/>
                <a:cs typeface="HiraMaruPro-W4"/>
                <a:sym typeface="HiraMaruPro-W4"/>
                <a:hlinkClick r:id="rId6"/>
              </a:rPr>
              <a:t>https://u3d.as/UvU</a:t>
            </a:r>
            <a:endParaRPr sz="1800">
              <a:solidFill>
                <a:srgbClr val="FFFFFF"/>
              </a:solidFill>
              <a:latin typeface="HiraMaruPro-W4"/>
              <a:ea typeface="HiraMaruPro-W4"/>
              <a:cs typeface="HiraMaruPro-W4"/>
              <a:sym typeface="HiraMaruPro-W4"/>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413" name="Google Shape;413;p62"/>
          <p:cNvSpPr txBox="1"/>
          <p:nvPr>
            <p:ph idx="1" type="body"/>
          </p:nvPr>
        </p:nvSpPr>
        <p:spPr>
          <a:xfrm>
            <a:off x="4110675" y="1152475"/>
            <a:ext cx="4721400" cy="36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heart(</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latin typeface="HiraMaruPro-W4"/>
                <a:ea typeface="HiraMaruPro-W4"/>
                <a:cs typeface="HiraMaruPro-W4"/>
                <a:sym typeface="HiraMaruPro-W4"/>
              </a:rPr>
              <a:t>// 位置とか形の調整</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st = (st -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0.38</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2.1</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2.8</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pow</a:t>
            </a:r>
            <a:r>
              <a:rPr lang="ja" sz="1400">
                <a:solidFill>
                  <a:srgbClr val="F7F7F2"/>
                </a:solidFill>
                <a:latin typeface="Verdana"/>
                <a:ea typeface="Verdana"/>
                <a:cs typeface="Verdana"/>
                <a:sym typeface="Verdana"/>
              </a:rPr>
              <a:t>(st.x, </a:t>
            </a:r>
            <a:r>
              <a:rPr lang="ja" sz="1400">
                <a:solidFill>
                  <a:srgbClr val="AE81FF"/>
                </a:solidFill>
                <a:latin typeface="Verdana"/>
                <a:ea typeface="Verdana"/>
                <a:cs typeface="Verdana"/>
                <a:sym typeface="Verdana"/>
              </a:rPr>
              <a:t>2</a:t>
            </a: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pow</a:t>
            </a:r>
            <a:r>
              <a:rPr lang="ja" sz="1400">
                <a:solidFill>
                  <a:srgbClr val="F7F7F2"/>
                </a:solidFill>
                <a:latin typeface="Verdana"/>
                <a:ea typeface="Verdana"/>
                <a:cs typeface="Verdana"/>
                <a:sym typeface="Verdana"/>
              </a:rPr>
              <a:t>(st.y - </a:t>
            </a:r>
            <a:r>
              <a:rPr lang="ja" sz="1400">
                <a:solidFill>
                  <a:srgbClr val="F92671"/>
                </a:solidFill>
                <a:latin typeface="Verdana"/>
                <a:ea typeface="Verdana"/>
                <a:cs typeface="Verdana"/>
                <a:sym typeface="Verdana"/>
              </a:rPr>
              <a:t>sqrt</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abs</a:t>
            </a:r>
            <a:r>
              <a:rPr lang="ja" sz="1400">
                <a:solidFill>
                  <a:srgbClr val="F7F7F2"/>
                </a:solidFill>
                <a:latin typeface="Verdana"/>
                <a:ea typeface="Verdana"/>
                <a:cs typeface="Verdana"/>
                <a:sym typeface="Verdana"/>
              </a:rPr>
              <a:t>(st.x)), </a:t>
            </a:r>
            <a:r>
              <a:rPr lang="ja" sz="1400">
                <a:solidFill>
                  <a:srgbClr val="AE81FF"/>
                </a:solidFill>
                <a:latin typeface="Verdana"/>
                <a:ea typeface="Verdana"/>
                <a:cs typeface="Verdana"/>
                <a:sym typeface="Verdana"/>
              </a:rPr>
              <a:t>2</a:t>
            </a:r>
            <a:r>
              <a:rPr lang="ja" sz="1400">
                <a:solidFill>
                  <a:srgbClr val="F7F7F2"/>
                </a:solidFill>
                <a:latin typeface="Verdana"/>
                <a:ea typeface="Verdana"/>
                <a:cs typeface="Verdana"/>
                <a:sym typeface="Verdana"/>
              </a:rPr>
              <a:t>);</a:t>
            </a:r>
            <a:r>
              <a:rPr lang="ja" sz="1400">
                <a:solidFill>
                  <a:srgbClr val="000000"/>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heart(i.uv);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p:txBody>
      </p:sp>
      <p:pic>
        <p:nvPicPr>
          <p:cNvPr id="414" name="Google Shape;414;p62"/>
          <p:cNvPicPr preferRelativeResize="0"/>
          <p:nvPr/>
        </p:nvPicPr>
        <p:blipFill>
          <a:blip r:embed="rId3">
            <a:alphaModFix/>
          </a:blip>
          <a:stretch>
            <a:fillRect/>
          </a:stretch>
        </p:blipFill>
        <p:spPr>
          <a:xfrm>
            <a:off x="311700" y="1152459"/>
            <a:ext cx="3629426" cy="36294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420" name="Google Shape;420;p63"/>
          <p:cNvSpPr txBox="1"/>
          <p:nvPr>
            <p:ph idx="1" type="body"/>
          </p:nvPr>
        </p:nvSpPr>
        <p:spPr>
          <a:xfrm>
            <a:off x="4110675" y="1152475"/>
            <a:ext cx="4721400" cy="36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heart(</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latin typeface="HiraMaruPro-W4"/>
                <a:ea typeface="HiraMaruPro-W4"/>
                <a:cs typeface="HiraMaruPro-W4"/>
                <a:sym typeface="HiraMaruPro-W4"/>
              </a:rPr>
              <a:t>// 位置とか形の調整</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st = (st -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0.38</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2.1</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2.8</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    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pow</a:t>
            </a:r>
            <a:r>
              <a:rPr lang="ja" sz="1400">
                <a:solidFill>
                  <a:srgbClr val="F7F7F2"/>
                </a:solidFill>
                <a:latin typeface="Verdana"/>
                <a:ea typeface="Verdana"/>
                <a:cs typeface="Verdana"/>
                <a:sym typeface="Verdana"/>
              </a:rPr>
              <a:t>(st.x, </a:t>
            </a:r>
            <a:r>
              <a:rPr lang="ja" sz="1400">
                <a:solidFill>
                  <a:srgbClr val="AE81FF"/>
                </a:solidFill>
                <a:latin typeface="Verdana"/>
                <a:ea typeface="Verdana"/>
                <a:cs typeface="Verdana"/>
                <a:sym typeface="Verdana"/>
              </a:rPr>
              <a:t>2</a:t>
            </a: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pow</a:t>
            </a:r>
            <a:r>
              <a:rPr lang="ja" sz="1400">
                <a:solidFill>
                  <a:srgbClr val="F7F7F2"/>
                </a:solidFill>
                <a:latin typeface="Verdana"/>
                <a:ea typeface="Verdana"/>
                <a:cs typeface="Verdana"/>
                <a:sym typeface="Verdana"/>
              </a:rPr>
              <a:t>(st.y - </a:t>
            </a:r>
            <a:r>
              <a:rPr lang="ja" sz="1400">
                <a:solidFill>
                  <a:srgbClr val="F92671"/>
                </a:solidFill>
                <a:latin typeface="Verdana"/>
                <a:ea typeface="Verdana"/>
                <a:cs typeface="Verdana"/>
                <a:sym typeface="Verdana"/>
              </a:rPr>
              <a:t>sqrt</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abs</a:t>
            </a:r>
            <a:r>
              <a:rPr lang="ja" sz="1400">
                <a:solidFill>
                  <a:srgbClr val="F7F7F2"/>
                </a:solidFill>
                <a:latin typeface="Verdana"/>
                <a:ea typeface="Verdana"/>
                <a:cs typeface="Verdana"/>
                <a:sym typeface="Verdana"/>
              </a:rPr>
              <a:t>(st.x)), </a:t>
            </a:r>
            <a:r>
              <a:rPr lang="ja" sz="1400">
                <a:solidFill>
                  <a:srgbClr val="AE81FF"/>
                </a:solidFill>
                <a:latin typeface="Verdana"/>
                <a:ea typeface="Verdana"/>
                <a:cs typeface="Verdana"/>
                <a:sym typeface="Verdana"/>
              </a:rPr>
              <a:t>2</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d = </a:t>
            </a:r>
            <a:r>
              <a:rPr lang="ja" sz="1400">
                <a:solidFill>
                  <a:srgbClr val="F7F7F2"/>
                </a:solidFill>
                <a:latin typeface="Verdana"/>
                <a:ea typeface="Verdana"/>
                <a:cs typeface="Verdana"/>
                <a:sym typeface="Verdana"/>
              </a:rPr>
              <a:t>heart(i.uv);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step</a:t>
            </a:r>
            <a:r>
              <a:rPr lang="ja" sz="1400">
                <a:solidFill>
                  <a:srgbClr val="F7F7F2"/>
                </a:solidFill>
                <a:highlight>
                  <a:srgbClr val="0000FF"/>
                </a:highlight>
                <a:latin typeface="Verdana"/>
                <a:ea typeface="Verdana"/>
                <a:cs typeface="Verdana"/>
                <a:sym typeface="Verdana"/>
              </a:rPr>
              <a:t>(d, </a:t>
            </a:r>
            <a:r>
              <a:rPr lang="ja" sz="1400">
                <a:solidFill>
                  <a:srgbClr val="F92671"/>
                </a:solidFill>
                <a:highlight>
                  <a:srgbClr val="0000FF"/>
                </a:highlight>
                <a:latin typeface="Verdana"/>
                <a:ea typeface="Verdana"/>
                <a:cs typeface="Verdana"/>
                <a:sym typeface="Verdana"/>
              </a:rPr>
              <a:t>abs</a:t>
            </a:r>
            <a:r>
              <a:rPr lang="ja" sz="1400">
                <a:solidFill>
                  <a:srgbClr val="F7F7F2"/>
                </a:solidFill>
                <a:highlight>
                  <a:srgbClr val="0000FF"/>
                </a:highlight>
                <a:latin typeface="Verdana"/>
                <a:ea typeface="Verdana"/>
                <a:cs typeface="Verdana"/>
                <a:sym typeface="Verdana"/>
              </a:rPr>
              <a:t>(</a:t>
            </a:r>
            <a:r>
              <a:rPr lang="ja" sz="1400">
                <a:solidFill>
                  <a:srgbClr val="F92671"/>
                </a:solidFill>
                <a:highlight>
                  <a:srgbClr val="0000FF"/>
                </a:highlight>
                <a:latin typeface="Verdana"/>
                <a:ea typeface="Verdana"/>
                <a:cs typeface="Verdana"/>
                <a:sym typeface="Verdana"/>
              </a:rPr>
              <a:t>sin</a:t>
            </a:r>
            <a:r>
              <a:rPr lang="ja" sz="1400">
                <a:solidFill>
                  <a:srgbClr val="F7F7F2"/>
                </a:solidFill>
                <a:highlight>
                  <a:srgbClr val="0000FF"/>
                </a:highlight>
                <a:latin typeface="Verdana"/>
                <a:ea typeface="Verdana"/>
                <a:cs typeface="Verdana"/>
                <a:sym typeface="Verdana"/>
              </a:rPr>
              <a:t>(d * </a:t>
            </a:r>
            <a:r>
              <a:rPr lang="ja" sz="1400">
                <a:solidFill>
                  <a:srgbClr val="AE81FF"/>
                </a:solidFill>
                <a:highlight>
                  <a:srgbClr val="0000FF"/>
                </a:highlight>
                <a:latin typeface="Verdana"/>
                <a:ea typeface="Verdana"/>
                <a:cs typeface="Verdana"/>
                <a:sym typeface="Verdana"/>
              </a:rPr>
              <a:t>8</a:t>
            </a:r>
            <a:r>
              <a:rPr lang="ja" sz="1400">
                <a:solidFill>
                  <a:srgbClr val="F7F7F2"/>
                </a:solidFill>
                <a:highlight>
                  <a:srgbClr val="0000FF"/>
                </a:highlight>
                <a:latin typeface="Verdana"/>
                <a:ea typeface="Verdana"/>
                <a:cs typeface="Verdana"/>
                <a:sym typeface="Verdana"/>
              </a:rPr>
              <a:t> - </a:t>
            </a:r>
            <a:r>
              <a:rPr lang="ja" sz="1400">
                <a:solidFill>
                  <a:srgbClr val="F92671"/>
                </a:solidFill>
                <a:highlight>
                  <a:srgbClr val="0000FF"/>
                </a:highlight>
                <a:latin typeface="Verdana"/>
                <a:ea typeface="Verdana"/>
                <a:cs typeface="Verdana"/>
                <a:sym typeface="Verdana"/>
              </a:rPr>
              <a:t>_Time</a:t>
            </a:r>
            <a:r>
              <a:rPr lang="ja" sz="1400">
                <a:solidFill>
                  <a:srgbClr val="F7F7F2"/>
                </a:solidFill>
                <a:highlight>
                  <a:srgbClr val="0000FF"/>
                </a:highlight>
                <a:latin typeface="Verdana"/>
                <a:ea typeface="Verdana"/>
                <a:cs typeface="Verdana"/>
                <a:sym typeface="Verdana"/>
              </a:rPr>
              <a:t>.w * </a:t>
            </a:r>
            <a:r>
              <a:rPr lang="ja" sz="1400">
                <a:solidFill>
                  <a:srgbClr val="AE81FF"/>
                </a:solidFill>
                <a:highlight>
                  <a:srgbClr val="0000FF"/>
                </a:highlight>
                <a:latin typeface="Verdana"/>
                <a:ea typeface="Verdana"/>
                <a:cs typeface="Verdana"/>
                <a:sym typeface="Verdana"/>
              </a:rPr>
              <a:t>2</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p:txBody>
      </p:sp>
      <p:pic>
        <p:nvPicPr>
          <p:cNvPr id="421" name="Google Shape;421;p63"/>
          <p:cNvPicPr preferRelativeResize="0"/>
          <p:nvPr/>
        </p:nvPicPr>
        <p:blipFill>
          <a:blip r:embed="rId3">
            <a:alphaModFix/>
          </a:blip>
          <a:stretch>
            <a:fillRect/>
          </a:stretch>
        </p:blipFill>
        <p:spPr>
          <a:xfrm>
            <a:off x="311700" y="1152463"/>
            <a:ext cx="3629426" cy="36294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427" name="Google Shape;427;p64"/>
          <p:cNvSpPr txBox="1"/>
          <p:nvPr>
            <p:ph idx="1" type="body"/>
          </p:nvPr>
        </p:nvSpPr>
        <p:spPr>
          <a:xfrm>
            <a:off x="4232450" y="1152475"/>
            <a:ext cx="48762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ja" sz="2400">
                <a:solidFill>
                  <a:srgbClr val="FFFFFF"/>
                </a:solidFill>
                <a:latin typeface="Verdana"/>
                <a:ea typeface="Verdana"/>
                <a:cs typeface="Verdana"/>
                <a:sym typeface="Verdana"/>
              </a:rPr>
              <a:t>Cellular noise</a:t>
            </a:r>
            <a:endParaRPr>
              <a:solidFill>
                <a:srgbClr val="FFFFFF"/>
              </a:solidFill>
              <a:latin typeface="Verdana"/>
              <a:ea typeface="Verdana"/>
              <a:cs typeface="Verdana"/>
              <a:sym typeface="Verdana"/>
            </a:endParaRPr>
          </a:p>
          <a:p>
            <a:pPr indent="0" lvl="0" marL="0" rtl="0" algn="l">
              <a:spcBef>
                <a:spcPts val="800"/>
              </a:spcBef>
              <a:spcAft>
                <a:spcPts val="1600"/>
              </a:spcAft>
              <a:buNone/>
            </a:pPr>
            <a:r>
              <a:rPr lang="ja">
                <a:latin typeface="HiraMaruPro-W4"/>
                <a:ea typeface="HiraMaruPro-W4"/>
                <a:cs typeface="HiraMaruPro-W4"/>
                <a:sym typeface="HiraMaruPro-W4"/>
              </a:rPr>
              <a:t>画面上のランダムな位置に点を配置</a:t>
            </a:r>
            <a:endParaRPr>
              <a:latin typeface="HiraMaruPro-W4"/>
              <a:ea typeface="HiraMaruPro-W4"/>
              <a:cs typeface="HiraMaruPro-W4"/>
              <a:sym typeface="HiraMaruPro-W4"/>
            </a:endParaRPr>
          </a:p>
        </p:txBody>
      </p:sp>
      <p:pic>
        <p:nvPicPr>
          <p:cNvPr id="428" name="Google Shape;428;p64"/>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434" name="Google Shape;434;p65"/>
          <p:cNvSpPr txBox="1"/>
          <p:nvPr>
            <p:ph idx="1" type="body"/>
          </p:nvPr>
        </p:nvSpPr>
        <p:spPr>
          <a:xfrm>
            <a:off x="4232450" y="1152475"/>
            <a:ext cx="48762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ja" sz="2400">
                <a:solidFill>
                  <a:schemeClr val="dk1"/>
                </a:solidFill>
                <a:latin typeface="Verdana"/>
                <a:ea typeface="Verdana"/>
                <a:cs typeface="Verdana"/>
                <a:sym typeface="Verdana"/>
              </a:rPr>
              <a:t>Cellular noise</a:t>
            </a:r>
            <a:endParaRPr i="1" sz="2400">
              <a:solidFill>
                <a:srgbClr val="FFFFFF"/>
              </a:solidFill>
              <a:latin typeface="Verdana"/>
              <a:ea typeface="Verdana"/>
              <a:cs typeface="Verdana"/>
              <a:sym typeface="Verdana"/>
            </a:endParaRPr>
          </a:p>
          <a:p>
            <a:pPr indent="0" lvl="0" marL="0" rtl="0" algn="l">
              <a:spcBef>
                <a:spcPts val="800"/>
              </a:spcBef>
              <a:spcAft>
                <a:spcPts val="0"/>
              </a:spcAft>
              <a:buNone/>
            </a:pPr>
            <a:r>
              <a:rPr lang="ja">
                <a:latin typeface="HiraMaruPro-W4"/>
                <a:ea typeface="HiraMaruPro-W4"/>
                <a:cs typeface="HiraMaruPro-W4"/>
                <a:sym typeface="HiraMaruPro-W4"/>
              </a:rPr>
              <a:t>画面上のランダムな位置に点を配置</a:t>
            </a:r>
            <a:endParaRPr>
              <a:latin typeface="HiraMaruPro-W4"/>
              <a:ea typeface="HiraMaruPro-W4"/>
              <a:cs typeface="HiraMaruPro-W4"/>
              <a:sym typeface="HiraMaruPro-W4"/>
            </a:endParaRPr>
          </a:p>
          <a:p>
            <a:pPr indent="0" lvl="0" marL="0" rtl="0" algn="l">
              <a:spcBef>
                <a:spcPts val="1600"/>
              </a:spcBef>
              <a:spcAft>
                <a:spcPts val="0"/>
              </a:spcAft>
              <a:buNone/>
            </a:pPr>
            <a:r>
              <a:rPr lang="ja">
                <a:latin typeface="HiraMaruPro-W4"/>
                <a:ea typeface="HiraMaruPro-W4"/>
                <a:cs typeface="HiraMaruPro-W4"/>
                <a:sym typeface="HiraMaruPro-W4"/>
              </a:rPr>
              <a:t>点に近いピクセルほど濃い色で塗る</a:t>
            </a:r>
            <a:endParaRPr>
              <a:latin typeface="HiraMaruPro-W4"/>
              <a:ea typeface="HiraMaruPro-W4"/>
              <a:cs typeface="HiraMaruPro-W4"/>
              <a:sym typeface="HiraMaruPro-W4"/>
            </a:endParaRPr>
          </a:p>
          <a:p>
            <a:pPr indent="0" lvl="0" marL="0" rtl="0" algn="l">
              <a:spcBef>
                <a:spcPts val="1600"/>
              </a:spcBef>
              <a:spcAft>
                <a:spcPts val="1600"/>
              </a:spcAft>
              <a:buNone/>
            </a:pPr>
            <a:r>
              <a:t/>
            </a:r>
            <a:endParaRPr>
              <a:latin typeface="HiraMaruPro-W4"/>
              <a:ea typeface="HiraMaruPro-W4"/>
              <a:cs typeface="HiraMaruPro-W4"/>
              <a:sym typeface="HiraMaruPro-W4"/>
            </a:endParaRPr>
          </a:p>
        </p:txBody>
      </p:sp>
      <p:pic>
        <p:nvPicPr>
          <p:cNvPr id="435" name="Google Shape;435;p65"/>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ディスタンスフィールド</a:t>
            </a:r>
            <a:endParaRPr>
              <a:latin typeface="HiraMaruPro-W4"/>
              <a:ea typeface="HiraMaruPro-W4"/>
              <a:cs typeface="HiraMaruPro-W4"/>
              <a:sym typeface="HiraMaruPro-W4"/>
            </a:endParaRPr>
          </a:p>
        </p:txBody>
      </p:sp>
      <p:sp>
        <p:nvSpPr>
          <p:cNvPr id="441" name="Google Shape;441;p66"/>
          <p:cNvSpPr txBox="1"/>
          <p:nvPr>
            <p:ph idx="1" type="body"/>
          </p:nvPr>
        </p:nvSpPr>
        <p:spPr>
          <a:xfrm>
            <a:off x="4232450" y="1152475"/>
            <a:ext cx="48762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ja" sz="2400">
                <a:solidFill>
                  <a:schemeClr val="dk1"/>
                </a:solidFill>
                <a:latin typeface="Verdana"/>
                <a:ea typeface="Verdana"/>
                <a:cs typeface="Verdana"/>
                <a:sym typeface="Verdana"/>
              </a:rPr>
              <a:t>Cellular noise</a:t>
            </a:r>
            <a:endParaRPr i="1" sz="2400">
              <a:solidFill>
                <a:srgbClr val="FFFFFF"/>
              </a:solidFill>
              <a:latin typeface="Verdana"/>
              <a:ea typeface="Verdana"/>
              <a:cs typeface="Verdana"/>
              <a:sym typeface="Verdana"/>
            </a:endParaRPr>
          </a:p>
          <a:p>
            <a:pPr indent="0" lvl="0" marL="0" rtl="0" algn="l">
              <a:spcBef>
                <a:spcPts val="800"/>
              </a:spcBef>
              <a:spcAft>
                <a:spcPts val="0"/>
              </a:spcAft>
              <a:buNone/>
            </a:pPr>
            <a:r>
              <a:rPr lang="ja">
                <a:latin typeface="HiraMaruPro-W4"/>
                <a:ea typeface="HiraMaruPro-W4"/>
                <a:cs typeface="HiraMaruPro-W4"/>
                <a:sym typeface="HiraMaruPro-W4"/>
              </a:rPr>
              <a:t>画面上のランダムな位置に点を配置</a:t>
            </a:r>
            <a:endParaRPr>
              <a:latin typeface="HiraMaruPro-W4"/>
              <a:ea typeface="HiraMaruPro-W4"/>
              <a:cs typeface="HiraMaruPro-W4"/>
              <a:sym typeface="HiraMaruPro-W4"/>
            </a:endParaRPr>
          </a:p>
          <a:p>
            <a:pPr indent="0" lvl="0" marL="0" rtl="0" algn="l">
              <a:spcBef>
                <a:spcPts val="1600"/>
              </a:spcBef>
              <a:spcAft>
                <a:spcPts val="0"/>
              </a:spcAft>
              <a:buNone/>
            </a:pPr>
            <a:r>
              <a:rPr lang="ja">
                <a:latin typeface="HiraMaruPro-W4"/>
                <a:ea typeface="HiraMaruPro-W4"/>
                <a:cs typeface="HiraMaruPro-W4"/>
                <a:sym typeface="HiraMaruPro-W4"/>
              </a:rPr>
              <a:t>点に近いピクセルほど濃い色で塗る</a:t>
            </a:r>
            <a:endParaRPr>
              <a:latin typeface="HiraMaruPro-W4"/>
              <a:ea typeface="HiraMaruPro-W4"/>
              <a:cs typeface="HiraMaruPro-W4"/>
              <a:sym typeface="HiraMaruPro-W4"/>
            </a:endParaRPr>
          </a:p>
          <a:p>
            <a:pPr indent="0" lvl="0" marL="0" rtl="0" algn="l">
              <a:spcBef>
                <a:spcPts val="1600"/>
              </a:spcBef>
              <a:spcAft>
                <a:spcPts val="0"/>
              </a:spcAft>
              <a:buNone/>
            </a:pPr>
            <a:r>
              <a:rPr lang="ja">
                <a:latin typeface="HiraMaruPro-W4"/>
                <a:ea typeface="HiraMaruPro-W4"/>
                <a:cs typeface="HiraMaruPro-W4"/>
                <a:sym typeface="HiraMaruPro-W4"/>
              </a:rPr>
              <a:t>点を動かす</a:t>
            </a:r>
            <a:endParaRPr>
              <a:latin typeface="HiraMaruPro-W4"/>
              <a:ea typeface="HiraMaruPro-W4"/>
              <a:cs typeface="HiraMaruPro-W4"/>
              <a:sym typeface="HiraMaruPro-W4"/>
            </a:endParaRPr>
          </a:p>
          <a:p>
            <a:pPr indent="0" lvl="0" marL="0" rtl="0" algn="l">
              <a:spcBef>
                <a:spcPts val="1600"/>
              </a:spcBef>
              <a:spcAft>
                <a:spcPts val="1600"/>
              </a:spcAft>
              <a:buNone/>
            </a:pPr>
            <a:r>
              <a:t/>
            </a:r>
            <a:endParaRPr>
              <a:latin typeface="HiraMaruPro-W4"/>
              <a:ea typeface="HiraMaruPro-W4"/>
              <a:cs typeface="HiraMaruPro-W4"/>
              <a:sym typeface="HiraMaruPro-W4"/>
            </a:endParaRPr>
          </a:p>
        </p:txBody>
      </p:sp>
      <p:pic>
        <p:nvPicPr>
          <p:cNvPr id="442" name="Google Shape;442;p66"/>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67"/>
          <p:cNvSpPr txBox="1"/>
          <p:nvPr>
            <p:ph idx="1" type="body"/>
          </p:nvPr>
        </p:nvSpPr>
        <p:spPr>
          <a:xfrm>
            <a:off x="311700" y="0"/>
            <a:ext cx="8520600" cy="5143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ja" sz="4800">
                <a:solidFill>
                  <a:schemeClr val="dk1"/>
                </a:solidFill>
                <a:latin typeface="HiraMaruPro-W4"/>
                <a:ea typeface="HiraMaruPro-W4"/>
                <a:cs typeface="HiraMaruPro-W4"/>
                <a:sym typeface="HiraMaruPro-W4"/>
              </a:rPr>
              <a:t>極座標</a:t>
            </a:r>
            <a:endParaRPr sz="4800">
              <a:latin typeface="HiraMaruPro-W4"/>
              <a:ea typeface="HiraMaruPro-W4"/>
              <a:cs typeface="HiraMaruPro-W4"/>
              <a:sym typeface="HiraMaruPro-W4"/>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a:t>
            </a:r>
            <a:endParaRPr>
              <a:latin typeface="HiraMaruPro-W4"/>
              <a:ea typeface="HiraMaruPro-W4"/>
              <a:cs typeface="HiraMaruPro-W4"/>
              <a:sym typeface="HiraMaruPro-W4"/>
            </a:endParaRPr>
          </a:p>
        </p:txBody>
      </p:sp>
      <p:sp>
        <p:nvSpPr>
          <p:cNvPr id="453" name="Google Shape;453;p68"/>
          <p:cNvSpPr txBox="1"/>
          <p:nvPr>
            <p:ph idx="1" type="body"/>
          </p:nvPr>
        </p:nvSpPr>
        <p:spPr>
          <a:xfrm>
            <a:off x="1227350" y="1195188"/>
            <a:ext cx="2561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chemeClr val="accent6"/>
                </a:solidFill>
                <a:latin typeface="HiraMaruPro-W4"/>
                <a:ea typeface="HiraMaruPro-W4"/>
                <a:cs typeface="HiraMaruPro-W4"/>
                <a:sym typeface="HiraMaruPro-W4"/>
              </a:rPr>
              <a:t>x 座標と y 座標</a:t>
            </a:r>
            <a:endParaRPr>
              <a:solidFill>
                <a:schemeClr val="accent6"/>
              </a:solidFill>
              <a:latin typeface="HiraMaruPro-W4"/>
              <a:ea typeface="HiraMaruPro-W4"/>
              <a:cs typeface="HiraMaruPro-W4"/>
              <a:sym typeface="HiraMaruPro-W4"/>
            </a:endParaRPr>
          </a:p>
        </p:txBody>
      </p:sp>
      <p:sp>
        <p:nvSpPr>
          <p:cNvPr id="454" name="Google Shape;454;p68"/>
          <p:cNvSpPr txBox="1"/>
          <p:nvPr>
            <p:ph idx="1" type="body"/>
          </p:nvPr>
        </p:nvSpPr>
        <p:spPr>
          <a:xfrm>
            <a:off x="6271200" y="1195200"/>
            <a:ext cx="2561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chemeClr val="accent6"/>
                </a:solidFill>
                <a:latin typeface="HiraMaruPro-W4"/>
                <a:ea typeface="HiraMaruPro-W4"/>
                <a:cs typeface="HiraMaruPro-W4"/>
                <a:sym typeface="HiraMaruPro-W4"/>
              </a:rPr>
              <a:t>原点からの距離と</a:t>
            </a:r>
            <a:r>
              <a:rPr lang="ja">
                <a:solidFill>
                  <a:schemeClr val="accent6"/>
                </a:solidFill>
                <a:latin typeface="HiraMaruPro-W4"/>
                <a:ea typeface="HiraMaruPro-W4"/>
                <a:cs typeface="HiraMaruPro-W4"/>
                <a:sym typeface="HiraMaruPro-W4"/>
              </a:rPr>
              <a:t>角度</a:t>
            </a:r>
            <a:endParaRPr>
              <a:solidFill>
                <a:schemeClr val="accent6"/>
              </a:solidFill>
              <a:latin typeface="HiraMaruPro-W4"/>
              <a:ea typeface="HiraMaruPro-W4"/>
              <a:cs typeface="HiraMaruPro-W4"/>
              <a:sym typeface="HiraMaruPro-W4"/>
            </a:endParaRPr>
          </a:p>
        </p:txBody>
      </p:sp>
      <p:pic>
        <p:nvPicPr>
          <p:cNvPr id="455" name="Google Shape;455;p68"/>
          <p:cNvPicPr preferRelativeResize="0"/>
          <p:nvPr/>
        </p:nvPicPr>
        <p:blipFill>
          <a:blip r:embed="rId3">
            <a:alphaModFix/>
          </a:blip>
          <a:stretch>
            <a:fillRect/>
          </a:stretch>
        </p:blipFill>
        <p:spPr>
          <a:xfrm>
            <a:off x="0" y="1714500"/>
            <a:ext cx="9144000" cy="3429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id="460" name="Google Shape;460;p69"/>
          <p:cNvPicPr preferRelativeResize="0"/>
          <p:nvPr/>
        </p:nvPicPr>
        <p:blipFill>
          <a:blip r:embed="rId3">
            <a:alphaModFix/>
          </a:blip>
          <a:stretch>
            <a:fillRect/>
          </a:stretch>
        </p:blipFill>
        <p:spPr>
          <a:xfrm>
            <a:off x="236474" y="1381116"/>
            <a:ext cx="5193100" cy="3166540"/>
          </a:xfrm>
          <a:prstGeom prst="rect">
            <a:avLst/>
          </a:prstGeom>
          <a:noFill/>
          <a:ln>
            <a:noFill/>
          </a:ln>
        </p:spPr>
      </p:pic>
      <p:sp>
        <p:nvSpPr>
          <p:cNvPr id="461" name="Google Shape;46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a:t>
            </a:r>
            <a:r>
              <a:rPr lang="ja">
                <a:latin typeface="HiraMaruPro-W4"/>
                <a:ea typeface="HiraMaruPro-W4"/>
                <a:cs typeface="HiraMaruPro-W4"/>
                <a:sym typeface="HiraMaruPro-W4"/>
              </a:rPr>
              <a:t>イメージ</a:t>
            </a:r>
            <a:endParaRPr>
              <a:latin typeface="HiraMaruPro-W4"/>
              <a:ea typeface="HiraMaruPro-W4"/>
              <a:cs typeface="HiraMaruPro-W4"/>
              <a:sym typeface="HiraMaruPro-W4"/>
            </a:endParaRPr>
          </a:p>
        </p:txBody>
      </p:sp>
      <p:sp>
        <p:nvSpPr>
          <p:cNvPr id="462" name="Google Shape;462;p69"/>
          <p:cNvSpPr txBox="1"/>
          <p:nvPr>
            <p:ph idx="1" type="body"/>
          </p:nvPr>
        </p:nvSpPr>
        <p:spPr>
          <a:xfrm>
            <a:off x="370125" y="1381125"/>
            <a:ext cx="2561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 y</a:t>
            </a:r>
            <a:endParaRPr sz="2400">
              <a:solidFill>
                <a:schemeClr val="accent6"/>
              </a:solidFill>
              <a:latin typeface="HiraMaruPro-W4"/>
              <a:ea typeface="HiraMaruPro-W4"/>
              <a:cs typeface="HiraMaruPro-W4"/>
              <a:sym typeface="HiraMaruPro-W4"/>
            </a:endParaRPr>
          </a:p>
        </p:txBody>
      </p:sp>
      <p:sp>
        <p:nvSpPr>
          <p:cNvPr id="463" name="Google Shape;463;p69"/>
          <p:cNvSpPr txBox="1"/>
          <p:nvPr>
            <p:ph idx="1" type="body"/>
          </p:nvPr>
        </p:nvSpPr>
        <p:spPr>
          <a:xfrm>
            <a:off x="3885475" y="2957900"/>
            <a:ext cx="1544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x </a:t>
            </a:r>
            <a:r>
              <a:rPr lang="ja" sz="2400">
                <a:solidFill>
                  <a:schemeClr val="accent6"/>
                </a:solidFill>
                <a:latin typeface="HiraMaruPro-W4"/>
                <a:ea typeface="HiraMaruPro-W4"/>
                <a:cs typeface="HiraMaruPro-W4"/>
                <a:sym typeface="HiraMaruPro-W4"/>
              </a:rPr>
              <a:t>→</a:t>
            </a:r>
            <a:endParaRPr sz="2400">
              <a:solidFill>
                <a:schemeClr val="accent6"/>
              </a:solidFill>
              <a:latin typeface="HiraMaruPro-W4"/>
              <a:ea typeface="HiraMaruPro-W4"/>
              <a:cs typeface="HiraMaruPro-W4"/>
              <a:sym typeface="HiraMaruPro-W4"/>
            </a:endParaRPr>
          </a:p>
        </p:txBody>
      </p:sp>
      <p:sp>
        <p:nvSpPr>
          <p:cNvPr id="464" name="Google Shape;464;p69"/>
          <p:cNvSpPr txBox="1"/>
          <p:nvPr/>
        </p:nvSpPr>
        <p:spPr>
          <a:xfrm>
            <a:off x="370125" y="3477200"/>
            <a:ext cx="5059200" cy="10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2400">
                <a:solidFill>
                  <a:srgbClr val="F7F7F2"/>
                </a:solidFill>
                <a:latin typeface="Verdana"/>
                <a:ea typeface="Verdana"/>
                <a:cs typeface="Verdana"/>
                <a:sym typeface="Verdana"/>
              </a:rPr>
              <a:t>y = </a:t>
            </a:r>
            <a:r>
              <a:rPr lang="ja" sz="2400">
                <a:solidFill>
                  <a:srgbClr val="F92671"/>
                </a:solidFill>
                <a:latin typeface="Verdana"/>
                <a:ea typeface="Verdana"/>
                <a:cs typeface="Verdana"/>
                <a:sym typeface="Verdana"/>
              </a:rPr>
              <a:t>abs</a:t>
            </a:r>
            <a:r>
              <a:rPr lang="ja" sz="2400">
                <a:solidFill>
                  <a:srgbClr val="F7F7F2"/>
                </a:solidFill>
                <a:latin typeface="Verdana"/>
                <a:ea typeface="Verdana"/>
                <a:cs typeface="Verdana"/>
                <a:sym typeface="Verdana"/>
              </a:rPr>
              <a:t>(</a:t>
            </a:r>
            <a:r>
              <a:rPr lang="ja" sz="2400">
                <a:solidFill>
                  <a:srgbClr val="F92671"/>
                </a:solidFill>
                <a:latin typeface="Verdana"/>
                <a:ea typeface="Verdana"/>
                <a:cs typeface="Verdana"/>
                <a:sym typeface="Verdana"/>
              </a:rPr>
              <a:t>cos</a:t>
            </a:r>
            <a:r>
              <a:rPr lang="ja" sz="2400">
                <a:solidFill>
                  <a:srgbClr val="F7F7F2"/>
                </a:solidFill>
                <a:latin typeface="Verdana"/>
                <a:ea typeface="Verdana"/>
                <a:cs typeface="Verdana"/>
                <a:sym typeface="Verdana"/>
              </a:rPr>
              <a:t>(x * </a:t>
            </a:r>
            <a:r>
              <a:rPr lang="ja" sz="2400">
                <a:solidFill>
                  <a:srgbClr val="AE81FF"/>
                </a:solidFill>
                <a:latin typeface="Verdana"/>
                <a:ea typeface="Verdana"/>
                <a:cs typeface="Verdana"/>
                <a:sym typeface="Verdana"/>
              </a:rPr>
              <a:t>3.0</a:t>
            </a:r>
            <a:r>
              <a:rPr lang="ja" sz="2400">
                <a:solidFill>
                  <a:srgbClr val="F7F7F2"/>
                </a:solidFill>
                <a:latin typeface="Verdana"/>
                <a:ea typeface="Verdana"/>
                <a:cs typeface="Verdana"/>
                <a:sym typeface="Verdana"/>
              </a:rPr>
              <a:t>))</a:t>
            </a:r>
            <a:r>
              <a:rPr lang="ja" sz="2400">
                <a:solidFill>
                  <a:srgbClr val="EEFF41"/>
                </a:solidFill>
                <a:latin typeface="Verdana"/>
                <a:ea typeface="Verdana"/>
                <a:cs typeface="Verdana"/>
                <a:sym typeface="Verdana"/>
              </a:rPr>
              <a:t>  </a:t>
            </a:r>
            <a:endParaRPr sz="2400">
              <a:latin typeface="Verdana"/>
              <a:ea typeface="Verdana"/>
              <a:cs typeface="Verdana"/>
              <a:sym typeface="Verdan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Google Shape;469;p70"/>
          <p:cNvPicPr preferRelativeResize="0"/>
          <p:nvPr/>
        </p:nvPicPr>
        <p:blipFill>
          <a:blip r:embed="rId3">
            <a:alphaModFix/>
          </a:blip>
          <a:stretch>
            <a:fillRect/>
          </a:stretch>
        </p:blipFill>
        <p:spPr>
          <a:xfrm>
            <a:off x="236474" y="1381116"/>
            <a:ext cx="5193100" cy="3166540"/>
          </a:xfrm>
          <a:prstGeom prst="rect">
            <a:avLst/>
          </a:prstGeom>
          <a:noFill/>
          <a:ln>
            <a:noFill/>
          </a:ln>
        </p:spPr>
      </p:pic>
      <p:sp>
        <p:nvSpPr>
          <p:cNvPr id="470" name="Google Shape;470;p70"/>
          <p:cNvSpPr txBox="1"/>
          <p:nvPr>
            <p:ph idx="1" type="body"/>
          </p:nvPr>
        </p:nvSpPr>
        <p:spPr>
          <a:xfrm>
            <a:off x="370125" y="1381125"/>
            <a:ext cx="2853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 </a:t>
            </a:r>
            <a:r>
              <a:rPr lang="ja" sz="2400">
                <a:solidFill>
                  <a:schemeClr val="accent6"/>
                </a:solidFill>
                <a:latin typeface="HiraMaruPro-W4"/>
                <a:ea typeface="HiraMaruPro-W4"/>
                <a:cs typeface="HiraMaruPro-W4"/>
                <a:sym typeface="HiraMaruPro-W4"/>
              </a:rPr>
              <a:t>原点</a:t>
            </a:r>
            <a:r>
              <a:rPr lang="ja" sz="2400">
                <a:solidFill>
                  <a:schemeClr val="accent6"/>
                </a:solidFill>
                <a:latin typeface="HiraMaruPro-W4"/>
                <a:ea typeface="HiraMaruPro-W4"/>
                <a:cs typeface="HiraMaruPro-W4"/>
                <a:sym typeface="HiraMaruPro-W4"/>
              </a:rPr>
              <a:t>からの距離</a:t>
            </a:r>
            <a:endParaRPr sz="2400">
              <a:solidFill>
                <a:schemeClr val="accent6"/>
              </a:solidFill>
              <a:latin typeface="HiraMaruPro-W4"/>
              <a:ea typeface="HiraMaruPro-W4"/>
              <a:cs typeface="HiraMaruPro-W4"/>
              <a:sym typeface="HiraMaruPro-W4"/>
            </a:endParaRPr>
          </a:p>
        </p:txBody>
      </p:sp>
      <p:sp>
        <p:nvSpPr>
          <p:cNvPr id="471" name="Google Shape;471;p70"/>
          <p:cNvSpPr txBox="1"/>
          <p:nvPr>
            <p:ph idx="1" type="body"/>
          </p:nvPr>
        </p:nvSpPr>
        <p:spPr>
          <a:xfrm>
            <a:off x="3885475" y="2957900"/>
            <a:ext cx="1544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角度 →</a:t>
            </a:r>
            <a:endParaRPr sz="2400">
              <a:solidFill>
                <a:schemeClr val="accent6"/>
              </a:solidFill>
              <a:latin typeface="HiraMaruPro-W4"/>
              <a:ea typeface="HiraMaruPro-W4"/>
              <a:cs typeface="HiraMaruPro-W4"/>
              <a:sym typeface="HiraMaruPro-W4"/>
            </a:endParaRPr>
          </a:p>
        </p:txBody>
      </p:sp>
      <p:sp>
        <p:nvSpPr>
          <p:cNvPr id="472" name="Google Shape;47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イメージ</a:t>
            </a:r>
            <a:endParaRPr>
              <a:latin typeface="HiraMaruPro-W4"/>
              <a:ea typeface="HiraMaruPro-W4"/>
              <a:cs typeface="HiraMaruPro-W4"/>
              <a:sym typeface="HiraMaruPro-W4"/>
            </a:endParaRPr>
          </a:p>
        </p:txBody>
      </p:sp>
      <p:sp>
        <p:nvSpPr>
          <p:cNvPr id="473" name="Google Shape;473;p70"/>
          <p:cNvSpPr txBox="1"/>
          <p:nvPr/>
        </p:nvSpPr>
        <p:spPr>
          <a:xfrm>
            <a:off x="370125" y="3477200"/>
            <a:ext cx="5059200" cy="10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2400">
                <a:solidFill>
                  <a:srgbClr val="F7F7F2"/>
                </a:solidFill>
                <a:latin typeface="Verdana"/>
                <a:ea typeface="Verdana"/>
                <a:cs typeface="Verdana"/>
                <a:sym typeface="Verdana"/>
              </a:rPr>
              <a:t>y</a:t>
            </a:r>
            <a:r>
              <a:rPr lang="ja" sz="2400">
                <a:solidFill>
                  <a:srgbClr val="F7F7F2"/>
                </a:solidFill>
                <a:latin typeface="Verdana"/>
                <a:ea typeface="Verdana"/>
                <a:cs typeface="Verdana"/>
                <a:sym typeface="Verdana"/>
              </a:rPr>
              <a:t> = </a:t>
            </a:r>
            <a:r>
              <a:rPr lang="ja" sz="2400">
                <a:solidFill>
                  <a:srgbClr val="F92671"/>
                </a:solidFill>
                <a:latin typeface="Verdana"/>
                <a:ea typeface="Verdana"/>
                <a:cs typeface="Verdana"/>
                <a:sym typeface="Verdana"/>
              </a:rPr>
              <a:t>abs</a:t>
            </a:r>
            <a:r>
              <a:rPr lang="ja" sz="2400">
                <a:solidFill>
                  <a:srgbClr val="F7F7F2"/>
                </a:solidFill>
                <a:latin typeface="Verdana"/>
                <a:ea typeface="Verdana"/>
                <a:cs typeface="Verdana"/>
                <a:sym typeface="Verdana"/>
              </a:rPr>
              <a:t>(</a:t>
            </a:r>
            <a:r>
              <a:rPr lang="ja" sz="2400">
                <a:solidFill>
                  <a:srgbClr val="F92671"/>
                </a:solidFill>
                <a:latin typeface="Verdana"/>
                <a:ea typeface="Verdana"/>
                <a:cs typeface="Verdana"/>
                <a:sym typeface="Verdana"/>
              </a:rPr>
              <a:t>cos</a:t>
            </a:r>
            <a:r>
              <a:rPr lang="ja" sz="2400">
                <a:solidFill>
                  <a:srgbClr val="F7F7F2"/>
                </a:solidFill>
                <a:latin typeface="Verdana"/>
                <a:ea typeface="Verdana"/>
                <a:cs typeface="Verdana"/>
                <a:sym typeface="Verdana"/>
              </a:rPr>
              <a:t>(</a:t>
            </a:r>
            <a:r>
              <a:rPr lang="ja" sz="2400">
                <a:solidFill>
                  <a:srgbClr val="F7F7F2"/>
                </a:solidFill>
                <a:latin typeface="Verdana"/>
                <a:ea typeface="Verdana"/>
                <a:cs typeface="Verdana"/>
                <a:sym typeface="Verdana"/>
              </a:rPr>
              <a:t>x </a:t>
            </a:r>
            <a:r>
              <a:rPr lang="ja" sz="2400">
                <a:solidFill>
                  <a:srgbClr val="F7F7F2"/>
                </a:solidFill>
                <a:latin typeface="Verdana"/>
                <a:ea typeface="Verdana"/>
                <a:cs typeface="Verdana"/>
                <a:sym typeface="Verdana"/>
              </a:rPr>
              <a:t>* </a:t>
            </a:r>
            <a:r>
              <a:rPr lang="ja" sz="2400">
                <a:solidFill>
                  <a:srgbClr val="AE81FF"/>
                </a:solidFill>
                <a:latin typeface="Verdana"/>
                <a:ea typeface="Verdana"/>
                <a:cs typeface="Verdana"/>
                <a:sym typeface="Verdana"/>
              </a:rPr>
              <a:t>3.0</a:t>
            </a:r>
            <a:r>
              <a:rPr lang="ja" sz="2400">
                <a:solidFill>
                  <a:srgbClr val="F7F7F2"/>
                </a:solidFill>
                <a:latin typeface="Verdana"/>
                <a:ea typeface="Verdana"/>
                <a:cs typeface="Verdana"/>
                <a:sym typeface="Verdana"/>
              </a:rPr>
              <a:t>))</a:t>
            </a:r>
            <a:r>
              <a:rPr lang="ja" sz="2400">
                <a:solidFill>
                  <a:srgbClr val="EEFF41"/>
                </a:solidFill>
                <a:latin typeface="Verdana"/>
                <a:ea typeface="Verdana"/>
                <a:cs typeface="Verdana"/>
                <a:sym typeface="Verdana"/>
              </a:rPr>
              <a:t>  </a:t>
            </a:r>
            <a:endParaRPr sz="2400">
              <a:latin typeface="Verdana"/>
              <a:ea typeface="Verdana"/>
              <a:cs typeface="Verdana"/>
              <a:sym typeface="Verdan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id="478" name="Google Shape;478;p71"/>
          <p:cNvPicPr preferRelativeResize="0"/>
          <p:nvPr/>
        </p:nvPicPr>
        <p:blipFill>
          <a:blip r:embed="rId3">
            <a:alphaModFix/>
          </a:blip>
          <a:stretch>
            <a:fillRect/>
          </a:stretch>
        </p:blipFill>
        <p:spPr>
          <a:xfrm>
            <a:off x="236474" y="1381116"/>
            <a:ext cx="5193100" cy="3166540"/>
          </a:xfrm>
          <a:prstGeom prst="rect">
            <a:avLst/>
          </a:prstGeom>
          <a:noFill/>
          <a:ln>
            <a:noFill/>
          </a:ln>
        </p:spPr>
      </p:pic>
      <p:sp>
        <p:nvSpPr>
          <p:cNvPr id="479" name="Google Shape;479;p71"/>
          <p:cNvSpPr txBox="1"/>
          <p:nvPr>
            <p:ph idx="1" type="body"/>
          </p:nvPr>
        </p:nvSpPr>
        <p:spPr>
          <a:xfrm>
            <a:off x="3885475" y="2957900"/>
            <a:ext cx="1544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角度 →</a:t>
            </a:r>
            <a:endParaRPr sz="2400">
              <a:solidFill>
                <a:schemeClr val="accent6"/>
              </a:solidFill>
              <a:latin typeface="HiraMaruPro-W4"/>
              <a:ea typeface="HiraMaruPro-W4"/>
              <a:cs typeface="HiraMaruPro-W4"/>
              <a:sym typeface="HiraMaruPro-W4"/>
            </a:endParaRPr>
          </a:p>
        </p:txBody>
      </p:sp>
      <p:sp>
        <p:nvSpPr>
          <p:cNvPr id="480" name="Google Shape;480;p71"/>
          <p:cNvSpPr txBox="1"/>
          <p:nvPr/>
        </p:nvSpPr>
        <p:spPr>
          <a:xfrm>
            <a:off x="370125" y="3477200"/>
            <a:ext cx="5059200" cy="10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2400">
                <a:solidFill>
                  <a:srgbClr val="F7F7F2"/>
                </a:solidFill>
                <a:latin typeface="Verdana"/>
                <a:ea typeface="Verdana"/>
                <a:cs typeface="Verdana"/>
                <a:sym typeface="Verdana"/>
              </a:rPr>
              <a:t>y = </a:t>
            </a:r>
            <a:r>
              <a:rPr lang="ja" sz="2400">
                <a:solidFill>
                  <a:srgbClr val="F92671"/>
                </a:solidFill>
                <a:latin typeface="Verdana"/>
                <a:ea typeface="Verdana"/>
                <a:cs typeface="Verdana"/>
                <a:sym typeface="Verdana"/>
              </a:rPr>
              <a:t>abs</a:t>
            </a:r>
            <a:r>
              <a:rPr lang="ja" sz="2400">
                <a:solidFill>
                  <a:srgbClr val="F7F7F2"/>
                </a:solidFill>
                <a:latin typeface="Verdana"/>
                <a:ea typeface="Verdana"/>
                <a:cs typeface="Verdana"/>
                <a:sym typeface="Verdana"/>
              </a:rPr>
              <a:t>(</a:t>
            </a:r>
            <a:r>
              <a:rPr lang="ja" sz="2400">
                <a:solidFill>
                  <a:srgbClr val="F92671"/>
                </a:solidFill>
                <a:latin typeface="Verdana"/>
                <a:ea typeface="Verdana"/>
                <a:cs typeface="Verdana"/>
                <a:sym typeface="Verdana"/>
              </a:rPr>
              <a:t>cos</a:t>
            </a:r>
            <a:r>
              <a:rPr lang="ja" sz="2400">
                <a:solidFill>
                  <a:srgbClr val="F7F7F2"/>
                </a:solidFill>
                <a:latin typeface="Verdana"/>
                <a:ea typeface="Verdana"/>
                <a:cs typeface="Verdana"/>
                <a:sym typeface="Verdana"/>
              </a:rPr>
              <a:t>(x * </a:t>
            </a:r>
            <a:r>
              <a:rPr lang="ja" sz="2400">
                <a:solidFill>
                  <a:srgbClr val="AE81FF"/>
                </a:solidFill>
                <a:latin typeface="Verdana"/>
                <a:ea typeface="Verdana"/>
                <a:cs typeface="Verdana"/>
                <a:sym typeface="Verdana"/>
              </a:rPr>
              <a:t>3.0</a:t>
            </a:r>
            <a:r>
              <a:rPr lang="ja" sz="2400">
                <a:solidFill>
                  <a:srgbClr val="F7F7F2"/>
                </a:solidFill>
                <a:latin typeface="Verdana"/>
                <a:ea typeface="Verdana"/>
                <a:cs typeface="Verdana"/>
                <a:sym typeface="Verdana"/>
              </a:rPr>
              <a:t>))</a:t>
            </a:r>
            <a:r>
              <a:rPr lang="ja" sz="2400">
                <a:solidFill>
                  <a:srgbClr val="EEFF41"/>
                </a:solidFill>
                <a:latin typeface="Verdana"/>
                <a:ea typeface="Verdana"/>
                <a:cs typeface="Verdana"/>
                <a:sym typeface="Verdana"/>
              </a:rPr>
              <a:t>  </a:t>
            </a:r>
            <a:endParaRPr sz="2400">
              <a:latin typeface="Verdana"/>
              <a:ea typeface="Verdana"/>
              <a:cs typeface="Verdana"/>
              <a:sym typeface="Verdana"/>
            </a:endParaRPr>
          </a:p>
        </p:txBody>
      </p:sp>
      <p:sp>
        <p:nvSpPr>
          <p:cNvPr id="481" name="Google Shape;48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イメージ</a:t>
            </a:r>
            <a:endParaRPr>
              <a:latin typeface="HiraMaruPro-W4"/>
              <a:ea typeface="HiraMaruPro-W4"/>
              <a:cs typeface="HiraMaruPro-W4"/>
              <a:sym typeface="HiraMaruPro-W4"/>
            </a:endParaRPr>
          </a:p>
        </p:txBody>
      </p:sp>
      <p:pic>
        <p:nvPicPr>
          <p:cNvPr id="482" name="Google Shape;482;p71"/>
          <p:cNvPicPr preferRelativeResize="0"/>
          <p:nvPr/>
        </p:nvPicPr>
        <p:blipFill>
          <a:blip r:embed="rId4">
            <a:alphaModFix/>
          </a:blip>
          <a:stretch>
            <a:fillRect/>
          </a:stretch>
        </p:blipFill>
        <p:spPr>
          <a:xfrm>
            <a:off x="5665775" y="1381125"/>
            <a:ext cx="3166525" cy="3166525"/>
          </a:xfrm>
          <a:prstGeom prst="rect">
            <a:avLst/>
          </a:prstGeom>
          <a:noFill/>
          <a:ln>
            <a:noFill/>
          </a:ln>
        </p:spPr>
      </p:pic>
      <p:sp>
        <p:nvSpPr>
          <p:cNvPr id="483" name="Google Shape;483;p71"/>
          <p:cNvSpPr txBox="1"/>
          <p:nvPr>
            <p:ph idx="1" type="body"/>
          </p:nvPr>
        </p:nvSpPr>
        <p:spPr>
          <a:xfrm>
            <a:off x="370125" y="1381125"/>
            <a:ext cx="2853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 原点からの距離</a:t>
            </a:r>
            <a:endParaRPr sz="2400">
              <a:solidFill>
                <a:schemeClr val="accent6"/>
              </a:solidFill>
              <a:latin typeface="HiraMaruPro-W4"/>
              <a:ea typeface="HiraMaruPro-W4"/>
              <a:cs typeface="HiraMaruPro-W4"/>
              <a:sym typeface="HiraMaruPro-W4"/>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3070075" y="1069837"/>
            <a:ext cx="3003850" cy="3003850"/>
          </a:xfrm>
          <a:prstGeom prst="rect">
            <a:avLst/>
          </a:prstGeom>
          <a:noFill/>
          <a:ln>
            <a:noFill/>
          </a:ln>
        </p:spPr>
      </p:pic>
      <p:pic>
        <p:nvPicPr>
          <p:cNvPr id="86" name="Google Shape;86;p18"/>
          <p:cNvPicPr preferRelativeResize="0"/>
          <p:nvPr/>
        </p:nvPicPr>
        <p:blipFill>
          <a:blip r:embed="rId4">
            <a:alphaModFix/>
          </a:blip>
          <a:stretch>
            <a:fillRect/>
          </a:stretch>
        </p:blipFill>
        <p:spPr>
          <a:xfrm>
            <a:off x="-12" y="1069825"/>
            <a:ext cx="3003850" cy="3003850"/>
          </a:xfrm>
          <a:prstGeom prst="rect">
            <a:avLst/>
          </a:prstGeom>
          <a:noFill/>
          <a:ln>
            <a:noFill/>
          </a:ln>
        </p:spPr>
      </p:pic>
      <p:pic>
        <p:nvPicPr>
          <p:cNvPr id="87" name="Google Shape;87;p18"/>
          <p:cNvPicPr preferRelativeResize="0"/>
          <p:nvPr/>
        </p:nvPicPr>
        <p:blipFill>
          <a:blip r:embed="rId5">
            <a:alphaModFix/>
          </a:blip>
          <a:stretch>
            <a:fillRect/>
          </a:stretch>
        </p:blipFill>
        <p:spPr>
          <a:xfrm>
            <a:off x="6140150" y="1069825"/>
            <a:ext cx="3003850" cy="3003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Google Shape;488;p72"/>
          <p:cNvPicPr preferRelativeResize="0"/>
          <p:nvPr/>
        </p:nvPicPr>
        <p:blipFill>
          <a:blip r:embed="rId3">
            <a:alphaModFix/>
          </a:blip>
          <a:stretch>
            <a:fillRect/>
          </a:stretch>
        </p:blipFill>
        <p:spPr>
          <a:xfrm>
            <a:off x="236475" y="1381126"/>
            <a:ext cx="5193100" cy="3166524"/>
          </a:xfrm>
          <a:prstGeom prst="rect">
            <a:avLst/>
          </a:prstGeom>
          <a:noFill/>
          <a:ln>
            <a:noFill/>
          </a:ln>
        </p:spPr>
      </p:pic>
      <p:sp>
        <p:nvSpPr>
          <p:cNvPr id="489" name="Google Shape;489;p72"/>
          <p:cNvSpPr txBox="1"/>
          <p:nvPr>
            <p:ph idx="1" type="body"/>
          </p:nvPr>
        </p:nvSpPr>
        <p:spPr>
          <a:xfrm>
            <a:off x="3885475" y="2957900"/>
            <a:ext cx="1544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角度 →</a:t>
            </a:r>
            <a:endParaRPr sz="2400">
              <a:solidFill>
                <a:schemeClr val="accent6"/>
              </a:solidFill>
              <a:latin typeface="HiraMaruPro-W4"/>
              <a:ea typeface="HiraMaruPro-W4"/>
              <a:cs typeface="HiraMaruPro-W4"/>
              <a:sym typeface="HiraMaruPro-W4"/>
            </a:endParaRPr>
          </a:p>
        </p:txBody>
      </p:sp>
      <p:sp>
        <p:nvSpPr>
          <p:cNvPr id="490" name="Google Shape;490;p72"/>
          <p:cNvSpPr txBox="1"/>
          <p:nvPr/>
        </p:nvSpPr>
        <p:spPr>
          <a:xfrm>
            <a:off x="370125" y="3477200"/>
            <a:ext cx="5059200" cy="10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2200">
                <a:solidFill>
                  <a:srgbClr val="F7F7F2"/>
                </a:solidFill>
                <a:latin typeface="Verdana"/>
                <a:ea typeface="Verdana"/>
                <a:cs typeface="Verdana"/>
                <a:sym typeface="Verdana"/>
              </a:rPr>
              <a:t>y = </a:t>
            </a:r>
            <a:r>
              <a:rPr lang="ja" sz="2200">
                <a:solidFill>
                  <a:srgbClr val="F92671"/>
                </a:solidFill>
                <a:latin typeface="Verdana"/>
                <a:ea typeface="Verdana"/>
                <a:cs typeface="Verdana"/>
                <a:sym typeface="Verdana"/>
              </a:rPr>
              <a:t>abs</a:t>
            </a:r>
            <a:r>
              <a:rPr lang="ja" sz="2200">
                <a:solidFill>
                  <a:srgbClr val="F7F7F2"/>
                </a:solidFill>
                <a:latin typeface="Verdana"/>
                <a:ea typeface="Verdana"/>
                <a:cs typeface="Verdana"/>
                <a:sym typeface="Verdana"/>
              </a:rPr>
              <a:t>(</a:t>
            </a:r>
            <a:r>
              <a:rPr lang="ja" sz="2200">
                <a:solidFill>
                  <a:srgbClr val="F92671"/>
                </a:solidFill>
                <a:latin typeface="Verdana"/>
                <a:ea typeface="Verdana"/>
                <a:cs typeface="Verdana"/>
                <a:sym typeface="Verdana"/>
              </a:rPr>
              <a:t>cos</a:t>
            </a:r>
            <a:r>
              <a:rPr lang="ja" sz="2200">
                <a:solidFill>
                  <a:srgbClr val="F7F7F2"/>
                </a:solidFill>
                <a:latin typeface="Verdana"/>
                <a:ea typeface="Verdana"/>
                <a:cs typeface="Verdana"/>
                <a:sym typeface="Verdana"/>
              </a:rPr>
              <a:t>(x * </a:t>
            </a:r>
            <a:r>
              <a:rPr lang="ja" sz="2200">
                <a:solidFill>
                  <a:srgbClr val="AE81FF"/>
                </a:solidFill>
                <a:latin typeface="Verdana"/>
                <a:ea typeface="Verdana"/>
                <a:cs typeface="Verdana"/>
                <a:sym typeface="Verdana"/>
              </a:rPr>
              <a:t>12</a:t>
            </a:r>
            <a:r>
              <a:rPr lang="ja" sz="2200">
                <a:solidFill>
                  <a:srgbClr val="F7F7F2"/>
                </a:solidFill>
                <a:latin typeface="Verdana"/>
                <a:ea typeface="Verdana"/>
                <a:cs typeface="Verdana"/>
                <a:sym typeface="Verdana"/>
              </a:rPr>
              <a:t>) * </a:t>
            </a:r>
            <a:r>
              <a:rPr lang="ja" sz="2200">
                <a:solidFill>
                  <a:srgbClr val="F92671"/>
                </a:solidFill>
                <a:latin typeface="Verdana"/>
                <a:ea typeface="Verdana"/>
                <a:cs typeface="Verdana"/>
                <a:sym typeface="Verdana"/>
              </a:rPr>
              <a:t>sin</a:t>
            </a:r>
            <a:r>
              <a:rPr lang="ja" sz="2200">
                <a:solidFill>
                  <a:srgbClr val="F7F7F2"/>
                </a:solidFill>
                <a:latin typeface="Verdana"/>
                <a:ea typeface="Verdana"/>
                <a:cs typeface="Verdana"/>
                <a:sym typeface="Verdana"/>
              </a:rPr>
              <a:t>(x * </a:t>
            </a:r>
            <a:r>
              <a:rPr lang="ja" sz="2200">
                <a:solidFill>
                  <a:srgbClr val="AE81FF"/>
                </a:solidFill>
                <a:latin typeface="Verdana"/>
                <a:ea typeface="Verdana"/>
                <a:cs typeface="Verdana"/>
                <a:sym typeface="Verdana"/>
              </a:rPr>
              <a:t>3</a:t>
            </a:r>
            <a:r>
              <a:rPr lang="ja" sz="2200">
                <a:solidFill>
                  <a:srgbClr val="F7F7F2"/>
                </a:solidFill>
                <a:latin typeface="Verdana"/>
                <a:ea typeface="Verdana"/>
                <a:cs typeface="Verdana"/>
                <a:sym typeface="Verdana"/>
              </a:rPr>
              <a:t>))</a:t>
            </a:r>
            <a:endParaRPr sz="2200">
              <a:solidFill>
                <a:srgbClr val="F7F7F2"/>
              </a:solidFill>
              <a:latin typeface="Verdana"/>
              <a:ea typeface="Verdana"/>
              <a:cs typeface="Verdana"/>
              <a:sym typeface="Verdana"/>
            </a:endParaRPr>
          </a:p>
          <a:p>
            <a:pPr indent="0" lvl="0" marL="0" rtl="0" algn="l">
              <a:spcBef>
                <a:spcPts val="0"/>
              </a:spcBef>
              <a:spcAft>
                <a:spcPts val="0"/>
              </a:spcAft>
              <a:buNone/>
            </a:pPr>
            <a:r>
              <a:rPr lang="ja" sz="2200">
                <a:solidFill>
                  <a:srgbClr val="F7F7F2"/>
                </a:solidFill>
                <a:latin typeface="Verdana"/>
                <a:ea typeface="Verdana"/>
                <a:cs typeface="Verdana"/>
                <a:sym typeface="Verdana"/>
              </a:rPr>
              <a:t>      * </a:t>
            </a:r>
            <a:r>
              <a:rPr lang="ja" sz="2200">
                <a:solidFill>
                  <a:srgbClr val="AE81FF"/>
                </a:solidFill>
                <a:latin typeface="Verdana"/>
                <a:ea typeface="Verdana"/>
                <a:cs typeface="Verdana"/>
                <a:sym typeface="Verdana"/>
              </a:rPr>
              <a:t>0.8</a:t>
            </a:r>
            <a:r>
              <a:rPr lang="ja" sz="2200">
                <a:solidFill>
                  <a:srgbClr val="F7F7F2"/>
                </a:solidFill>
                <a:latin typeface="Verdana"/>
                <a:ea typeface="Verdana"/>
                <a:cs typeface="Verdana"/>
                <a:sym typeface="Verdana"/>
              </a:rPr>
              <a:t> + </a:t>
            </a:r>
            <a:r>
              <a:rPr lang="ja" sz="2200">
                <a:solidFill>
                  <a:srgbClr val="AE81FF"/>
                </a:solidFill>
                <a:latin typeface="Verdana"/>
                <a:ea typeface="Verdana"/>
                <a:cs typeface="Verdana"/>
                <a:sym typeface="Verdana"/>
              </a:rPr>
              <a:t>0.1</a:t>
            </a:r>
            <a:endParaRPr sz="2200">
              <a:latin typeface="Verdana"/>
              <a:ea typeface="Verdana"/>
              <a:cs typeface="Verdana"/>
              <a:sym typeface="Verdana"/>
            </a:endParaRPr>
          </a:p>
        </p:txBody>
      </p:sp>
      <p:sp>
        <p:nvSpPr>
          <p:cNvPr id="491" name="Google Shape;49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イメージ</a:t>
            </a:r>
            <a:endParaRPr>
              <a:latin typeface="HiraMaruPro-W4"/>
              <a:ea typeface="HiraMaruPro-W4"/>
              <a:cs typeface="HiraMaruPro-W4"/>
              <a:sym typeface="HiraMaruPro-W4"/>
            </a:endParaRPr>
          </a:p>
        </p:txBody>
      </p:sp>
      <p:pic>
        <p:nvPicPr>
          <p:cNvPr id="492" name="Google Shape;492;p72"/>
          <p:cNvPicPr preferRelativeResize="0"/>
          <p:nvPr/>
        </p:nvPicPr>
        <p:blipFill>
          <a:blip r:embed="rId4">
            <a:alphaModFix/>
          </a:blip>
          <a:stretch>
            <a:fillRect/>
          </a:stretch>
        </p:blipFill>
        <p:spPr>
          <a:xfrm>
            <a:off x="5665775" y="1381125"/>
            <a:ext cx="3166525" cy="3166525"/>
          </a:xfrm>
          <a:prstGeom prst="rect">
            <a:avLst/>
          </a:prstGeom>
          <a:noFill/>
          <a:ln>
            <a:noFill/>
          </a:ln>
        </p:spPr>
      </p:pic>
      <p:sp>
        <p:nvSpPr>
          <p:cNvPr id="493" name="Google Shape;493;p72"/>
          <p:cNvSpPr txBox="1"/>
          <p:nvPr>
            <p:ph idx="1" type="body"/>
          </p:nvPr>
        </p:nvSpPr>
        <p:spPr>
          <a:xfrm>
            <a:off x="370125" y="1381125"/>
            <a:ext cx="2853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 原点からの距離</a:t>
            </a:r>
            <a:endParaRPr sz="2400">
              <a:solidFill>
                <a:schemeClr val="accent6"/>
              </a:solidFill>
              <a:latin typeface="HiraMaruPro-W4"/>
              <a:ea typeface="HiraMaruPro-W4"/>
              <a:cs typeface="HiraMaruPro-W4"/>
              <a:sym typeface="HiraMaruPro-W4"/>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Google Shape;498;p73"/>
          <p:cNvPicPr preferRelativeResize="0"/>
          <p:nvPr/>
        </p:nvPicPr>
        <p:blipFill>
          <a:blip r:embed="rId3">
            <a:alphaModFix/>
          </a:blip>
          <a:stretch>
            <a:fillRect/>
          </a:stretch>
        </p:blipFill>
        <p:spPr>
          <a:xfrm>
            <a:off x="-498875" y="1381130"/>
            <a:ext cx="5928200" cy="3166526"/>
          </a:xfrm>
          <a:prstGeom prst="rect">
            <a:avLst/>
          </a:prstGeom>
          <a:noFill/>
          <a:ln>
            <a:noFill/>
          </a:ln>
        </p:spPr>
      </p:pic>
      <p:sp>
        <p:nvSpPr>
          <p:cNvPr id="499" name="Google Shape;499;p73"/>
          <p:cNvSpPr txBox="1"/>
          <p:nvPr>
            <p:ph idx="1" type="body"/>
          </p:nvPr>
        </p:nvSpPr>
        <p:spPr>
          <a:xfrm>
            <a:off x="3885475" y="2957900"/>
            <a:ext cx="1544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角度 →</a:t>
            </a:r>
            <a:endParaRPr sz="2400">
              <a:solidFill>
                <a:schemeClr val="accent6"/>
              </a:solidFill>
              <a:latin typeface="HiraMaruPro-W4"/>
              <a:ea typeface="HiraMaruPro-W4"/>
              <a:cs typeface="HiraMaruPro-W4"/>
              <a:sym typeface="HiraMaruPro-W4"/>
            </a:endParaRPr>
          </a:p>
        </p:txBody>
      </p:sp>
      <p:sp>
        <p:nvSpPr>
          <p:cNvPr id="500" name="Google Shape;500;p73"/>
          <p:cNvSpPr txBox="1"/>
          <p:nvPr/>
        </p:nvSpPr>
        <p:spPr>
          <a:xfrm>
            <a:off x="370125" y="3477200"/>
            <a:ext cx="5295600" cy="107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ja" sz="1800">
                <a:solidFill>
                  <a:srgbClr val="F7F7F2"/>
                </a:solidFill>
                <a:latin typeface="Verdana"/>
                <a:ea typeface="Verdana"/>
                <a:cs typeface="Verdana"/>
                <a:sym typeface="Verdana"/>
              </a:rPr>
              <a:t>y = </a:t>
            </a:r>
            <a:r>
              <a:rPr lang="ja" sz="1800">
                <a:solidFill>
                  <a:srgbClr val="F92671"/>
                </a:solidFill>
                <a:latin typeface="Verdana"/>
                <a:ea typeface="Verdana"/>
                <a:cs typeface="Verdana"/>
                <a:sym typeface="Verdana"/>
              </a:rPr>
              <a:t>min</a:t>
            </a:r>
            <a:r>
              <a:rPr lang="ja" sz="1800">
                <a:solidFill>
                  <a:srgbClr val="F7F7F2"/>
                </a:solidFill>
                <a:latin typeface="Verdana"/>
                <a:ea typeface="Verdana"/>
                <a:cs typeface="Verdana"/>
                <a:sym typeface="Verdana"/>
              </a:rPr>
              <a:t>(</a:t>
            </a:r>
            <a:r>
              <a:rPr lang="ja" sz="1800">
                <a:solidFill>
                  <a:srgbClr val="F92671"/>
                </a:solidFill>
                <a:latin typeface="Verdana"/>
                <a:ea typeface="Verdana"/>
                <a:cs typeface="Verdana"/>
                <a:sym typeface="Verdana"/>
              </a:rPr>
              <a:t>abs</a:t>
            </a:r>
            <a:r>
              <a:rPr lang="ja" sz="1800">
                <a:solidFill>
                  <a:srgbClr val="F7F7F2"/>
                </a:solidFill>
                <a:latin typeface="Verdana"/>
                <a:ea typeface="Verdana"/>
                <a:cs typeface="Verdana"/>
                <a:sym typeface="Verdana"/>
              </a:rPr>
              <a:t>(</a:t>
            </a:r>
            <a:r>
              <a:rPr lang="ja" sz="1800">
                <a:solidFill>
                  <a:srgbClr val="F92671"/>
                </a:solidFill>
                <a:latin typeface="Verdana"/>
                <a:ea typeface="Verdana"/>
                <a:cs typeface="Verdana"/>
                <a:sym typeface="Verdana"/>
              </a:rPr>
              <a:t>cos</a:t>
            </a:r>
            <a:r>
              <a:rPr lang="ja" sz="1800">
                <a:solidFill>
                  <a:srgbClr val="F7F7F2"/>
                </a:solidFill>
                <a:latin typeface="Verdana"/>
                <a:ea typeface="Verdana"/>
                <a:cs typeface="Verdana"/>
                <a:sym typeface="Verdana"/>
              </a:rPr>
              <a:t>(x * </a:t>
            </a:r>
            <a:r>
              <a:rPr lang="ja" sz="1800">
                <a:solidFill>
                  <a:srgbClr val="AE81FF"/>
                </a:solidFill>
                <a:latin typeface="Verdana"/>
                <a:ea typeface="Verdana"/>
                <a:cs typeface="Verdana"/>
                <a:sym typeface="Verdana"/>
              </a:rPr>
              <a:t>2.5</a:t>
            </a:r>
            <a:r>
              <a:rPr lang="ja" sz="1800">
                <a:solidFill>
                  <a:srgbClr val="F7F7F2"/>
                </a:solidFill>
                <a:latin typeface="Verdana"/>
                <a:ea typeface="Verdana"/>
                <a:cs typeface="Verdana"/>
                <a:sym typeface="Verdana"/>
              </a:rPr>
              <a:t>) + </a:t>
            </a:r>
            <a:r>
              <a:rPr lang="ja" sz="1800">
                <a:solidFill>
                  <a:srgbClr val="AE81FF"/>
                </a:solidFill>
                <a:latin typeface="Verdana"/>
                <a:ea typeface="Verdana"/>
                <a:cs typeface="Verdana"/>
                <a:sym typeface="Verdana"/>
              </a:rPr>
              <a:t>0.4</a:t>
            </a:r>
            <a:r>
              <a:rPr lang="ja" sz="1800">
                <a:solidFill>
                  <a:srgbClr val="F7F7F2"/>
                </a:solidFill>
                <a:latin typeface="Verdana"/>
                <a:ea typeface="Verdana"/>
                <a:cs typeface="Verdana"/>
                <a:sym typeface="Verdana"/>
              </a:rPr>
              <a:t>),</a:t>
            </a:r>
            <a:endParaRPr sz="1800">
              <a:solidFill>
                <a:srgbClr val="F7F7F2"/>
              </a:solidFill>
              <a:latin typeface="Verdana"/>
              <a:ea typeface="Verdana"/>
              <a:cs typeface="Verdana"/>
              <a:sym typeface="Verdana"/>
            </a:endParaRPr>
          </a:p>
          <a:p>
            <a:pPr indent="0" lvl="0" marL="0" rtl="0" algn="l">
              <a:spcBef>
                <a:spcPts val="0"/>
              </a:spcBef>
              <a:spcAft>
                <a:spcPts val="0"/>
              </a:spcAft>
              <a:buNone/>
            </a:pPr>
            <a:r>
              <a:rPr lang="ja" sz="1800">
                <a:solidFill>
                  <a:srgbClr val="F7F7F2"/>
                </a:solidFill>
                <a:latin typeface="Verdana"/>
                <a:ea typeface="Verdana"/>
                <a:cs typeface="Verdana"/>
                <a:sym typeface="Verdana"/>
              </a:rPr>
              <a:t>             </a:t>
            </a:r>
            <a:r>
              <a:rPr lang="ja" sz="1800">
                <a:solidFill>
                  <a:srgbClr val="F92671"/>
                </a:solidFill>
                <a:latin typeface="Verdana"/>
                <a:ea typeface="Verdana"/>
                <a:cs typeface="Verdana"/>
                <a:sym typeface="Verdana"/>
              </a:rPr>
              <a:t>abs</a:t>
            </a:r>
            <a:r>
              <a:rPr lang="ja" sz="1800">
                <a:solidFill>
                  <a:srgbClr val="F7F7F2"/>
                </a:solidFill>
                <a:latin typeface="Verdana"/>
                <a:ea typeface="Verdana"/>
                <a:cs typeface="Verdana"/>
                <a:sym typeface="Verdana"/>
              </a:rPr>
              <a:t>(</a:t>
            </a:r>
            <a:r>
              <a:rPr lang="ja" sz="1800">
                <a:solidFill>
                  <a:srgbClr val="F92671"/>
                </a:solidFill>
                <a:latin typeface="Verdana"/>
                <a:ea typeface="Verdana"/>
                <a:cs typeface="Verdana"/>
                <a:sym typeface="Verdana"/>
              </a:rPr>
              <a:t>sin</a:t>
            </a:r>
            <a:r>
              <a:rPr lang="ja" sz="1800">
                <a:solidFill>
                  <a:srgbClr val="F7F7F2"/>
                </a:solidFill>
                <a:latin typeface="Verdana"/>
                <a:ea typeface="Verdana"/>
                <a:cs typeface="Verdana"/>
                <a:sym typeface="Verdana"/>
              </a:rPr>
              <a:t>(x * </a:t>
            </a:r>
            <a:r>
              <a:rPr lang="ja" sz="1800">
                <a:solidFill>
                  <a:srgbClr val="AE81FF"/>
                </a:solidFill>
                <a:latin typeface="Verdana"/>
                <a:ea typeface="Verdana"/>
                <a:cs typeface="Verdana"/>
                <a:sym typeface="Verdana"/>
              </a:rPr>
              <a:t>2.5</a:t>
            </a:r>
            <a:r>
              <a:rPr lang="ja" sz="1800">
                <a:solidFill>
                  <a:srgbClr val="F7F7F2"/>
                </a:solidFill>
                <a:latin typeface="Verdana"/>
                <a:ea typeface="Verdana"/>
                <a:cs typeface="Verdana"/>
                <a:sym typeface="Verdana"/>
              </a:rPr>
              <a:t>) + </a:t>
            </a:r>
            <a:r>
              <a:rPr lang="ja" sz="1800">
                <a:solidFill>
                  <a:srgbClr val="AE81FF"/>
                </a:solidFill>
                <a:latin typeface="Verdana"/>
                <a:ea typeface="Verdana"/>
                <a:cs typeface="Verdana"/>
                <a:sym typeface="Verdana"/>
              </a:rPr>
              <a:t>1.1</a:t>
            </a:r>
            <a:r>
              <a:rPr lang="ja" sz="1800">
                <a:solidFill>
                  <a:srgbClr val="F7F7F2"/>
                </a:solidFill>
                <a:latin typeface="Verdana"/>
                <a:ea typeface="Verdana"/>
                <a:cs typeface="Verdana"/>
                <a:sym typeface="Verdana"/>
              </a:rPr>
              <a:t>))</a:t>
            </a:r>
            <a:r>
              <a:rPr lang="ja" sz="1800">
                <a:solidFill>
                  <a:srgbClr val="F7F7F2"/>
                </a:solidFill>
                <a:latin typeface="Verdana"/>
                <a:ea typeface="Verdana"/>
                <a:cs typeface="Verdana"/>
                <a:sym typeface="Verdana"/>
              </a:rPr>
              <a:t> * </a:t>
            </a:r>
            <a:r>
              <a:rPr lang="ja" sz="1800">
                <a:solidFill>
                  <a:srgbClr val="AE81FF"/>
                </a:solidFill>
                <a:latin typeface="Verdana"/>
                <a:ea typeface="Verdana"/>
                <a:cs typeface="Verdana"/>
                <a:sym typeface="Verdana"/>
              </a:rPr>
              <a:t>0.63</a:t>
            </a:r>
            <a:endParaRPr sz="1800">
              <a:solidFill>
                <a:srgbClr val="F7F7F2"/>
              </a:solidFill>
              <a:latin typeface="Verdana"/>
              <a:ea typeface="Verdana"/>
              <a:cs typeface="Verdana"/>
              <a:sym typeface="Verdana"/>
            </a:endParaRPr>
          </a:p>
        </p:txBody>
      </p:sp>
      <p:sp>
        <p:nvSpPr>
          <p:cNvPr id="501" name="Google Shape;501;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イメージ</a:t>
            </a:r>
            <a:endParaRPr>
              <a:latin typeface="HiraMaruPro-W4"/>
              <a:ea typeface="HiraMaruPro-W4"/>
              <a:cs typeface="HiraMaruPro-W4"/>
              <a:sym typeface="HiraMaruPro-W4"/>
            </a:endParaRPr>
          </a:p>
        </p:txBody>
      </p:sp>
      <p:pic>
        <p:nvPicPr>
          <p:cNvPr id="502" name="Google Shape;502;p73"/>
          <p:cNvPicPr preferRelativeResize="0"/>
          <p:nvPr/>
        </p:nvPicPr>
        <p:blipFill>
          <a:blip r:embed="rId4">
            <a:alphaModFix/>
          </a:blip>
          <a:stretch>
            <a:fillRect/>
          </a:stretch>
        </p:blipFill>
        <p:spPr>
          <a:xfrm>
            <a:off x="5665775" y="1381125"/>
            <a:ext cx="3166525" cy="3166525"/>
          </a:xfrm>
          <a:prstGeom prst="rect">
            <a:avLst/>
          </a:prstGeom>
          <a:noFill/>
          <a:ln>
            <a:noFill/>
          </a:ln>
        </p:spPr>
      </p:pic>
      <p:sp>
        <p:nvSpPr>
          <p:cNvPr id="503" name="Google Shape;503;p73"/>
          <p:cNvSpPr txBox="1"/>
          <p:nvPr>
            <p:ph idx="1" type="body"/>
          </p:nvPr>
        </p:nvSpPr>
        <p:spPr>
          <a:xfrm>
            <a:off x="370125" y="1381125"/>
            <a:ext cx="2853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 原点からの距離</a:t>
            </a:r>
            <a:endParaRPr sz="2400">
              <a:solidFill>
                <a:schemeClr val="accent6"/>
              </a:solidFill>
              <a:latin typeface="HiraMaruPro-W4"/>
              <a:ea typeface="HiraMaruPro-W4"/>
              <a:cs typeface="HiraMaruPro-W4"/>
              <a:sym typeface="HiraMaruPro-W4"/>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a:t>
            </a:r>
            <a:r>
              <a:rPr lang="ja">
                <a:latin typeface="HiraMaruPro-W4"/>
                <a:ea typeface="HiraMaruPro-W4"/>
                <a:cs typeface="HiraMaruPro-W4"/>
                <a:sym typeface="HiraMaruPro-W4"/>
              </a:rPr>
              <a:t> - </a:t>
            </a:r>
            <a:r>
              <a:rPr lang="ja">
                <a:latin typeface="HiraMaruPro-W4"/>
                <a:ea typeface="HiraMaruPro-W4"/>
                <a:cs typeface="HiraMaruPro-W4"/>
                <a:sym typeface="HiraMaruPro-W4"/>
              </a:rPr>
              <a:t>桜を描きます</a:t>
            </a:r>
            <a:endParaRPr>
              <a:latin typeface="HiraMaruPro-W4"/>
              <a:ea typeface="HiraMaruPro-W4"/>
              <a:cs typeface="HiraMaruPro-W4"/>
              <a:sym typeface="HiraMaruPro-W4"/>
            </a:endParaRPr>
          </a:p>
        </p:txBody>
      </p:sp>
      <p:sp>
        <p:nvSpPr>
          <p:cNvPr id="509" name="Google Shape;509;p74"/>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i.uv);</a:t>
            </a:r>
            <a:endParaRPr sz="1400">
              <a:solidFill>
                <a:srgbClr val="F92671"/>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510" name="Google Shape;510;p74"/>
          <p:cNvPicPr preferRelativeResize="0"/>
          <p:nvPr/>
        </p:nvPicPr>
        <p:blipFill>
          <a:blip r:embed="rId3">
            <a:alphaModFix/>
          </a:blip>
          <a:stretch>
            <a:fillRect/>
          </a:stretch>
        </p:blipFill>
        <p:spPr>
          <a:xfrm>
            <a:off x="311700" y="1152475"/>
            <a:ext cx="3629426" cy="3629426"/>
          </a:xfrm>
          <a:prstGeom prst="rect">
            <a:avLst/>
          </a:prstGeom>
          <a:noFill/>
          <a:ln>
            <a:noFill/>
          </a:ln>
        </p:spPr>
      </p:pic>
      <p:pic>
        <p:nvPicPr>
          <p:cNvPr id="511" name="Google Shape;511;p74"/>
          <p:cNvPicPr preferRelativeResize="0"/>
          <p:nvPr/>
        </p:nvPicPr>
        <p:blipFill>
          <a:blip r:embed="rId4">
            <a:alphaModFix/>
          </a:blip>
          <a:stretch>
            <a:fillRect/>
          </a:stretch>
        </p:blipFill>
        <p:spPr>
          <a:xfrm>
            <a:off x="311700" y="1152475"/>
            <a:ext cx="3629426" cy="3629426"/>
          </a:xfrm>
          <a:prstGeom prst="rect">
            <a:avLst/>
          </a:prstGeom>
          <a:noFill/>
          <a:ln>
            <a:noFill/>
          </a:ln>
        </p:spPr>
      </p:pic>
      <p:sp>
        <p:nvSpPr>
          <p:cNvPr id="512" name="Google Shape;512;p74"/>
          <p:cNvSpPr txBox="1"/>
          <p:nvPr>
            <p:ph idx="1" type="body"/>
          </p:nvPr>
        </p:nvSpPr>
        <p:spPr>
          <a:xfrm>
            <a:off x="311700" y="4568875"/>
            <a:ext cx="27078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1600">
                <a:solidFill>
                  <a:srgbClr val="00FF00"/>
                </a:solidFill>
                <a:latin typeface="HiraMaruPro-W4"/>
                <a:ea typeface="HiraMaruPro-W4"/>
                <a:cs typeface="HiraMaruPro-W4"/>
                <a:sym typeface="HiraMaruPro-W4"/>
              </a:rPr>
              <a:t>← </a:t>
            </a:r>
            <a:r>
              <a:rPr lang="ja" sz="1600">
                <a:solidFill>
                  <a:srgbClr val="00FF00"/>
                </a:solidFill>
                <a:latin typeface="HiraMaruPro-W4"/>
                <a:ea typeface="HiraMaruPro-W4"/>
                <a:cs typeface="HiraMaruPro-W4"/>
                <a:sym typeface="HiraMaruPro-W4"/>
              </a:rPr>
              <a:t>原点 </a:t>
            </a:r>
            <a:r>
              <a:rPr lang="ja" sz="1600">
                <a:solidFill>
                  <a:srgbClr val="00FF00"/>
                </a:solidFill>
                <a:latin typeface="HiraMaruPro-W4"/>
                <a:ea typeface="HiraMaruPro-W4"/>
                <a:cs typeface="HiraMaruPro-W4"/>
                <a:sym typeface="HiraMaruPro-W4"/>
              </a:rPr>
              <a:t>(0.0, 0.0)</a:t>
            </a:r>
            <a:endParaRPr sz="1600">
              <a:solidFill>
                <a:srgbClr val="00FF00"/>
              </a:solidFill>
              <a:latin typeface="HiraMaruPro-W4"/>
              <a:ea typeface="HiraMaruPro-W4"/>
              <a:cs typeface="HiraMaruPro-W4"/>
              <a:sym typeface="HiraMaruPro-W4"/>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桜を描きます</a:t>
            </a:r>
            <a:endParaRPr>
              <a:latin typeface="HiraMaruPro-W4"/>
              <a:ea typeface="HiraMaruPro-W4"/>
              <a:cs typeface="HiraMaruPro-W4"/>
              <a:sym typeface="HiraMaruPro-W4"/>
            </a:endParaRPr>
          </a:p>
        </p:txBody>
      </p:sp>
      <p:sp>
        <p:nvSpPr>
          <p:cNvPr id="518" name="Google Shape;518;p75"/>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st = </a:t>
            </a:r>
            <a:r>
              <a:rPr lang="ja" sz="1400">
                <a:solidFill>
                  <a:srgbClr val="AE81FF"/>
                </a:solidFill>
                <a:highlight>
                  <a:srgbClr val="0000FF"/>
                </a:highlight>
                <a:latin typeface="Verdana"/>
                <a:ea typeface="Verdana"/>
                <a:cs typeface="Verdana"/>
                <a:sym typeface="Verdana"/>
              </a:rPr>
              <a:t>0.5</a:t>
            </a:r>
            <a:r>
              <a:rPr lang="ja" sz="1400">
                <a:solidFill>
                  <a:srgbClr val="F7F7F2"/>
                </a:solidFill>
                <a:highlight>
                  <a:srgbClr val="0000FF"/>
                </a:highlight>
                <a:latin typeface="Verdana"/>
                <a:ea typeface="Verdana"/>
                <a:cs typeface="Verdana"/>
                <a:sym typeface="Verdana"/>
              </a:rPr>
              <a:t> - i.uv;</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st</a:t>
            </a: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519" name="Google Shape;519;p75"/>
          <p:cNvPicPr preferRelativeResize="0"/>
          <p:nvPr/>
        </p:nvPicPr>
        <p:blipFill>
          <a:blip r:embed="rId3">
            <a:alphaModFix/>
          </a:blip>
          <a:stretch>
            <a:fillRect/>
          </a:stretch>
        </p:blipFill>
        <p:spPr>
          <a:xfrm>
            <a:off x="311700" y="1152475"/>
            <a:ext cx="3629426" cy="3629426"/>
          </a:xfrm>
          <a:prstGeom prst="rect">
            <a:avLst/>
          </a:prstGeom>
          <a:noFill/>
          <a:ln>
            <a:noFill/>
          </a:ln>
        </p:spPr>
      </p:pic>
      <p:pic>
        <p:nvPicPr>
          <p:cNvPr id="520" name="Google Shape;520;p75"/>
          <p:cNvPicPr preferRelativeResize="0"/>
          <p:nvPr/>
        </p:nvPicPr>
        <p:blipFill>
          <a:blip r:embed="rId4">
            <a:alphaModFix/>
          </a:blip>
          <a:stretch>
            <a:fillRect/>
          </a:stretch>
        </p:blipFill>
        <p:spPr>
          <a:xfrm>
            <a:off x="311700" y="1152475"/>
            <a:ext cx="3629426" cy="3629426"/>
          </a:xfrm>
          <a:prstGeom prst="rect">
            <a:avLst/>
          </a:prstGeom>
          <a:noFill/>
          <a:ln>
            <a:noFill/>
          </a:ln>
        </p:spPr>
      </p:pic>
      <p:sp>
        <p:nvSpPr>
          <p:cNvPr id="521" name="Google Shape;521;p75"/>
          <p:cNvSpPr txBox="1"/>
          <p:nvPr>
            <p:ph idx="1" type="body"/>
          </p:nvPr>
        </p:nvSpPr>
        <p:spPr>
          <a:xfrm>
            <a:off x="2064575" y="2737388"/>
            <a:ext cx="27078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1600">
                <a:solidFill>
                  <a:srgbClr val="00FF00"/>
                </a:solidFill>
                <a:latin typeface="HiraMaruPro-W4"/>
                <a:ea typeface="HiraMaruPro-W4"/>
                <a:cs typeface="HiraMaruPro-W4"/>
                <a:sym typeface="HiraMaruPro-W4"/>
              </a:rPr>
              <a:t>← 原点 (0.0, 0.0)</a:t>
            </a:r>
            <a:endParaRPr sz="1600">
              <a:solidFill>
                <a:srgbClr val="00FF00"/>
              </a:solidFill>
              <a:latin typeface="HiraMaruPro-W4"/>
              <a:ea typeface="HiraMaruPro-W4"/>
              <a:cs typeface="HiraMaruPro-W4"/>
              <a:sym typeface="HiraMaruPro-W4"/>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桜を描きます</a:t>
            </a:r>
            <a:endParaRPr>
              <a:latin typeface="HiraMaruPro-W4"/>
              <a:ea typeface="HiraMaruPro-W4"/>
              <a:cs typeface="HiraMaruPro-W4"/>
              <a:sym typeface="HiraMaruPro-W4"/>
            </a:endParaRPr>
          </a:p>
        </p:txBody>
      </p:sp>
      <p:sp>
        <p:nvSpPr>
          <p:cNvPr id="527" name="Google Shape;527;p76"/>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#define PI </a:t>
            </a:r>
            <a:r>
              <a:rPr lang="ja" sz="1400">
                <a:solidFill>
                  <a:srgbClr val="AE81FF"/>
                </a:solidFill>
                <a:highlight>
                  <a:srgbClr val="0000FF"/>
                </a:highlight>
                <a:latin typeface="Verdana"/>
                <a:ea typeface="Verdana"/>
                <a:cs typeface="Verdana"/>
                <a:sym typeface="Verdana"/>
              </a:rPr>
              <a:t>3.14159265359</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t/>
            </a:r>
            <a:endParaRPr sz="1400">
              <a:solidFill>
                <a:srgbClr val="F92671"/>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 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a = </a:t>
            </a:r>
            <a:r>
              <a:rPr lang="ja" sz="1400">
                <a:solidFill>
                  <a:srgbClr val="F92671"/>
                </a:solidFill>
                <a:highlight>
                  <a:srgbClr val="0000FF"/>
                </a:highlight>
                <a:latin typeface="Verdana"/>
                <a:ea typeface="Verdana"/>
                <a:cs typeface="Verdana"/>
                <a:sym typeface="Verdana"/>
              </a:rPr>
              <a:t>atan2</a:t>
            </a:r>
            <a:r>
              <a:rPr lang="ja" sz="1400">
                <a:solidFill>
                  <a:srgbClr val="F7F7F2"/>
                </a:solidFill>
                <a:highlight>
                  <a:srgbClr val="0000FF"/>
                </a:highlight>
                <a:latin typeface="Verdana"/>
                <a:ea typeface="Verdana"/>
                <a:cs typeface="Verdana"/>
                <a:sym typeface="Verdana"/>
              </a:rPr>
              <a:t>(st.y, st.x);</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HiraMaruPro-W4"/>
                <a:ea typeface="HiraMaruPro-W4"/>
                <a:cs typeface="HiraMaruPro-W4"/>
                <a:sym typeface="HiraMaruPro-W4"/>
              </a:rPr>
              <a:t>    </a:t>
            </a:r>
            <a:r>
              <a:rPr lang="ja" sz="1400">
                <a:latin typeface="HiraMaruPro-W4"/>
                <a:ea typeface="HiraMaruPro-W4"/>
                <a:cs typeface="HiraMaruPro-W4"/>
                <a:sym typeface="HiraMaruPro-W4"/>
              </a:rPr>
              <a:t>// atan2 の戻り値は -PI ~ PI の範囲なので</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latin typeface="HiraMaruPro-W4"/>
                <a:ea typeface="HiraMaruPro-W4"/>
                <a:cs typeface="HiraMaruPro-W4"/>
                <a:sym typeface="HiraMaruPro-W4"/>
              </a:rPr>
              <a:t>    // 正規化して色として出力</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(a + PI) / (PI * </a:t>
            </a:r>
            <a:r>
              <a:rPr lang="ja" sz="1400">
                <a:solidFill>
                  <a:srgbClr val="AE81FF"/>
                </a:solidFill>
                <a:highlight>
                  <a:srgbClr val="0000FF"/>
                </a:highlight>
                <a:latin typeface="Verdana"/>
                <a:ea typeface="Verdana"/>
                <a:cs typeface="Verdana"/>
                <a:sym typeface="Verdana"/>
              </a:rPr>
              <a:t>2</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528" name="Google Shape;528;p76"/>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桜を描きます</a:t>
            </a:r>
            <a:endParaRPr>
              <a:latin typeface="HiraMaruPro-W4"/>
              <a:ea typeface="HiraMaruPro-W4"/>
              <a:cs typeface="HiraMaruPro-W4"/>
              <a:sym typeface="HiraMaruPro-W4"/>
            </a:endParaRPr>
          </a:p>
        </p:txBody>
      </p:sp>
      <p:sp>
        <p:nvSpPr>
          <p:cNvPr id="534" name="Google Shape;534;p77"/>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#define PI </a:t>
            </a:r>
            <a:r>
              <a:rPr lang="ja" sz="1400">
                <a:solidFill>
                  <a:srgbClr val="AE81FF"/>
                </a:solidFill>
                <a:highlight>
                  <a:srgbClr val="0000FF"/>
                </a:highlight>
                <a:latin typeface="Verdana"/>
                <a:ea typeface="Verdana"/>
                <a:cs typeface="Verdana"/>
                <a:sym typeface="Verdana"/>
              </a:rPr>
              <a:t>3.14159265359</a:t>
            </a:r>
            <a:endParaRPr sz="1400">
              <a:solidFill>
                <a:srgbClr val="AE81FF"/>
              </a:solidFill>
              <a:highlight>
                <a:srgbClr val="0000FF"/>
              </a:highlight>
              <a:latin typeface="Verdana"/>
              <a:ea typeface="Verdana"/>
              <a:cs typeface="Verdana"/>
              <a:sym typeface="Verdana"/>
            </a:endParaRPr>
          </a:p>
          <a:p>
            <a:pPr indent="0" lvl="0" marL="0" rtl="0" algn="l">
              <a:spcBef>
                <a:spcPts val="0"/>
              </a:spcBef>
              <a:spcAft>
                <a:spcPts val="0"/>
              </a:spcAft>
              <a:buNone/>
            </a:pPr>
            <a:r>
              <a:t/>
            </a:r>
            <a:endParaRPr sz="1400">
              <a:solidFill>
                <a:srgbClr val="AE81FF"/>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 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a = </a:t>
            </a:r>
            <a:r>
              <a:rPr lang="ja" sz="1400">
                <a:solidFill>
                  <a:srgbClr val="F92671"/>
                </a:solidFill>
                <a:highlight>
                  <a:srgbClr val="0000FF"/>
                </a:highlight>
                <a:latin typeface="Verdana"/>
                <a:ea typeface="Verdana"/>
                <a:cs typeface="Verdana"/>
                <a:sym typeface="Verdana"/>
              </a:rPr>
              <a:t>atan2</a:t>
            </a:r>
            <a:r>
              <a:rPr lang="ja" sz="1400">
                <a:solidFill>
                  <a:srgbClr val="F7F7F2"/>
                </a:solidFill>
                <a:highlight>
                  <a:srgbClr val="0000FF"/>
                </a:highlight>
                <a:latin typeface="Verdana"/>
                <a:ea typeface="Verdana"/>
                <a:cs typeface="Verdana"/>
                <a:sym typeface="Verdana"/>
              </a:rPr>
              <a:t>(st.y, st.x);</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HiraMaruPro-W4"/>
                <a:ea typeface="HiraMaruPro-W4"/>
                <a:cs typeface="HiraMaruPro-W4"/>
                <a:sym typeface="HiraMaruPro-W4"/>
              </a:rPr>
              <a:t>    </a:t>
            </a:r>
            <a:r>
              <a:rPr lang="ja" sz="1400">
                <a:latin typeface="HiraMaruPro-W4"/>
                <a:ea typeface="HiraMaruPro-W4"/>
                <a:cs typeface="HiraMaruPro-W4"/>
                <a:sym typeface="HiraMaruPro-W4"/>
              </a:rPr>
              <a:t>// atan2 の戻り値は -PI ~ PI の範囲なので</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latin typeface="HiraMaruPro-W4"/>
                <a:ea typeface="HiraMaruPro-W4"/>
                <a:cs typeface="HiraMaruPro-W4"/>
                <a:sym typeface="HiraMaruPro-W4"/>
              </a:rPr>
              <a:t>    // 正規化して色として出力</a:t>
            </a:r>
            <a:endParaRPr sz="1400">
              <a:highlight>
                <a:srgbClr val="0000FF"/>
              </a:highlight>
              <a:latin typeface="HiraMaruPro-W4"/>
              <a:ea typeface="HiraMaruPro-W4"/>
              <a:cs typeface="HiraMaruPro-W4"/>
              <a:sym typeface="HiraMaruPro-W4"/>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(a + PI) / (PI * </a:t>
            </a:r>
            <a:r>
              <a:rPr lang="ja" sz="1400">
                <a:solidFill>
                  <a:srgbClr val="AE81FF"/>
                </a:solidFill>
                <a:highlight>
                  <a:srgbClr val="0000FF"/>
                </a:highlight>
                <a:latin typeface="Verdana"/>
                <a:ea typeface="Verdana"/>
                <a:cs typeface="Verdana"/>
                <a:sym typeface="Verdana"/>
              </a:rPr>
              <a:t>2</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535" name="Google Shape;535;p77"/>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536" name="Google Shape;536;p77"/>
          <p:cNvSpPr/>
          <p:nvPr/>
        </p:nvSpPr>
        <p:spPr>
          <a:xfrm>
            <a:off x="1106838" y="1524000"/>
            <a:ext cx="1629900" cy="2946000"/>
          </a:xfrm>
          <a:prstGeom prst="curvedRightArrow">
            <a:avLst>
              <a:gd fmla="val 25000" name="adj1"/>
              <a:gd fmla="val 50000" name="adj2"/>
              <a:gd fmla="val 25000" name="adj3"/>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Google Shape;541;p78"/>
          <p:cNvPicPr preferRelativeResize="0"/>
          <p:nvPr/>
        </p:nvPicPr>
        <p:blipFill>
          <a:blip r:embed="rId3">
            <a:alphaModFix/>
          </a:blip>
          <a:stretch>
            <a:fillRect/>
          </a:stretch>
        </p:blipFill>
        <p:spPr>
          <a:xfrm>
            <a:off x="-498875" y="1381130"/>
            <a:ext cx="5928200" cy="3166526"/>
          </a:xfrm>
          <a:prstGeom prst="rect">
            <a:avLst/>
          </a:prstGeom>
          <a:noFill/>
          <a:ln>
            <a:noFill/>
          </a:ln>
        </p:spPr>
      </p:pic>
      <p:sp>
        <p:nvSpPr>
          <p:cNvPr id="542" name="Google Shape;542;p78"/>
          <p:cNvSpPr txBox="1"/>
          <p:nvPr>
            <p:ph idx="1" type="body"/>
          </p:nvPr>
        </p:nvSpPr>
        <p:spPr>
          <a:xfrm>
            <a:off x="3885475" y="2957900"/>
            <a:ext cx="15441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角度 →</a:t>
            </a:r>
            <a:endParaRPr sz="2400">
              <a:solidFill>
                <a:schemeClr val="accent6"/>
              </a:solidFill>
              <a:latin typeface="HiraMaruPro-W4"/>
              <a:ea typeface="HiraMaruPro-W4"/>
              <a:cs typeface="HiraMaruPro-W4"/>
              <a:sym typeface="HiraMaruPro-W4"/>
            </a:endParaRPr>
          </a:p>
        </p:txBody>
      </p:sp>
      <p:sp>
        <p:nvSpPr>
          <p:cNvPr id="543" name="Google Shape;543;p78"/>
          <p:cNvSpPr txBox="1"/>
          <p:nvPr/>
        </p:nvSpPr>
        <p:spPr>
          <a:xfrm>
            <a:off x="370125" y="3477200"/>
            <a:ext cx="5295600" cy="107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ja" sz="1800">
                <a:solidFill>
                  <a:srgbClr val="F7F7F2"/>
                </a:solidFill>
                <a:latin typeface="Verdana"/>
                <a:ea typeface="Verdana"/>
                <a:cs typeface="Verdana"/>
                <a:sym typeface="Verdana"/>
              </a:rPr>
              <a:t>y = </a:t>
            </a:r>
            <a:r>
              <a:rPr lang="ja" sz="1800">
                <a:solidFill>
                  <a:srgbClr val="F92671"/>
                </a:solidFill>
                <a:latin typeface="Verdana"/>
                <a:ea typeface="Verdana"/>
                <a:cs typeface="Verdana"/>
                <a:sym typeface="Verdana"/>
              </a:rPr>
              <a:t>min</a:t>
            </a:r>
            <a:r>
              <a:rPr lang="ja" sz="1800">
                <a:solidFill>
                  <a:srgbClr val="F7F7F2"/>
                </a:solidFill>
                <a:latin typeface="Verdana"/>
                <a:ea typeface="Verdana"/>
                <a:cs typeface="Verdana"/>
                <a:sym typeface="Verdana"/>
              </a:rPr>
              <a:t>(</a:t>
            </a:r>
            <a:r>
              <a:rPr lang="ja" sz="1800">
                <a:solidFill>
                  <a:srgbClr val="F92671"/>
                </a:solidFill>
                <a:latin typeface="Verdana"/>
                <a:ea typeface="Verdana"/>
                <a:cs typeface="Verdana"/>
                <a:sym typeface="Verdana"/>
              </a:rPr>
              <a:t>abs</a:t>
            </a:r>
            <a:r>
              <a:rPr lang="ja" sz="1800">
                <a:solidFill>
                  <a:srgbClr val="F7F7F2"/>
                </a:solidFill>
                <a:latin typeface="Verdana"/>
                <a:ea typeface="Verdana"/>
                <a:cs typeface="Verdana"/>
                <a:sym typeface="Verdana"/>
              </a:rPr>
              <a:t>(</a:t>
            </a:r>
            <a:r>
              <a:rPr lang="ja" sz="1800">
                <a:solidFill>
                  <a:srgbClr val="F92671"/>
                </a:solidFill>
                <a:latin typeface="Verdana"/>
                <a:ea typeface="Verdana"/>
                <a:cs typeface="Verdana"/>
                <a:sym typeface="Verdana"/>
              </a:rPr>
              <a:t>cos</a:t>
            </a:r>
            <a:r>
              <a:rPr lang="ja" sz="1800">
                <a:solidFill>
                  <a:srgbClr val="F7F7F2"/>
                </a:solidFill>
                <a:latin typeface="Verdana"/>
                <a:ea typeface="Verdana"/>
                <a:cs typeface="Verdana"/>
                <a:sym typeface="Verdana"/>
              </a:rPr>
              <a:t>(x * </a:t>
            </a:r>
            <a:r>
              <a:rPr lang="ja" sz="1800">
                <a:solidFill>
                  <a:srgbClr val="AE81FF"/>
                </a:solidFill>
                <a:latin typeface="Verdana"/>
                <a:ea typeface="Verdana"/>
                <a:cs typeface="Verdana"/>
                <a:sym typeface="Verdana"/>
              </a:rPr>
              <a:t>2.5</a:t>
            </a:r>
            <a:r>
              <a:rPr lang="ja" sz="1800">
                <a:solidFill>
                  <a:srgbClr val="F7F7F2"/>
                </a:solidFill>
                <a:latin typeface="Verdana"/>
                <a:ea typeface="Verdana"/>
                <a:cs typeface="Verdana"/>
                <a:sym typeface="Verdana"/>
              </a:rPr>
              <a:t>) + </a:t>
            </a:r>
            <a:r>
              <a:rPr lang="ja" sz="1800">
                <a:solidFill>
                  <a:srgbClr val="AE81FF"/>
                </a:solidFill>
                <a:latin typeface="Verdana"/>
                <a:ea typeface="Verdana"/>
                <a:cs typeface="Verdana"/>
                <a:sym typeface="Verdana"/>
              </a:rPr>
              <a:t>0.4</a:t>
            </a:r>
            <a:r>
              <a:rPr lang="ja" sz="1800">
                <a:solidFill>
                  <a:srgbClr val="F7F7F2"/>
                </a:solidFill>
                <a:latin typeface="Verdana"/>
                <a:ea typeface="Verdana"/>
                <a:cs typeface="Verdana"/>
                <a:sym typeface="Verdana"/>
              </a:rPr>
              <a:t>),</a:t>
            </a:r>
            <a:endParaRPr sz="1800">
              <a:solidFill>
                <a:srgbClr val="F7F7F2"/>
              </a:solidFill>
              <a:latin typeface="Verdana"/>
              <a:ea typeface="Verdana"/>
              <a:cs typeface="Verdana"/>
              <a:sym typeface="Verdana"/>
            </a:endParaRPr>
          </a:p>
          <a:p>
            <a:pPr indent="0" lvl="0" marL="0" rtl="0" algn="l">
              <a:spcBef>
                <a:spcPts val="0"/>
              </a:spcBef>
              <a:spcAft>
                <a:spcPts val="0"/>
              </a:spcAft>
              <a:buNone/>
            </a:pPr>
            <a:r>
              <a:rPr lang="ja" sz="1800">
                <a:solidFill>
                  <a:srgbClr val="F7F7F2"/>
                </a:solidFill>
                <a:latin typeface="Verdana"/>
                <a:ea typeface="Verdana"/>
                <a:cs typeface="Verdana"/>
                <a:sym typeface="Verdana"/>
              </a:rPr>
              <a:t>             </a:t>
            </a:r>
            <a:r>
              <a:rPr lang="ja" sz="1800">
                <a:solidFill>
                  <a:srgbClr val="F92671"/>
                </a:solidFill>
                <a:latin typeface="Verdana"/>
                <a:ea typeface="Verdana"/>
                <a:cs typeface="Verdana"/>
                <a:sym typeface="Verdana"/>
              </a:rPr>
              <a:t>abs</a:t>
            </a:r>
            <a:r>
              <a:rPr lang="ja" sz="1800">
                <a:solidFill>
                  <a:srgbClr val="F7F7F2"/>
                </a:solidFill>
                <a:latin typeface="Verdana"/>
                <a:ea typeface="Verdana"/>
                <a:cs typeface="Verdana"/>
                <a:sym typeface="Verdana"/>
              </a:rPr>
              <a:t>(</a:t>
            </a:r>
            <a:r>
              <a:rPr lang="ja" sz="1800">
                <a:solidFill>
                  <a:srgbClr val="F92671"/>
                </a:solidFill>
                <a:latin typeface="Verdana"/>
                <a:ea typeface="Verdana"/>
                <a:cs typeface="Verdana"/>
                <a:sym typeface="Verdana"/>
              </a:rPr>
              <a:t>sin</a:t>
            </a:r>
            <a:r>
              <a:rPr lang="ja" sz="1800">
                <a:solidFill>
                  <a:srgbClr val="F7F7F2"/>
                </a:solidFill>
                <a:latin typeface="Verdana"/>
                <a:ea typeface="Verdana"/>
                <a:cs typeface="Verdana"/>
                <a:sym typeface="Verdana"/>
              </a:rPr>
              <a:t>(x * </a:t>
            </a:r>
            <a:r>
              <a:rPr lang="ja" sz="1800">
                <a:solidFill>
                  <a:srgbClr val="AE81FF"/>
                </a:solidFill>
                <a:latin typeface="Verdana"/>
                <a:ea typeface="Verdana"/>
                <a:cs typeface="Verdana"/>
                <a:sym typeface="Verdana"/>
              </a:rPr>
              <a:t>2.5</a:t>
            </a:r>
            <a:r>
              <a:rPr lang="ja" sz="1800">
                <a:solidFill>
                  <a:srgbClr val="F7F7F2"/>
                </a:solidFill>
                <a:latin typeface="Verdana"/>
                <a:ea typeface="Verdana"/>
                <a:cs typeface="Verdana"/>
                <a:sym typeface="Verdana"/>
              </a:rPr>
              <a:t>) + </a:t>
            </a:r>
            <a:r>
              <a:rPr lang="ja" sz="1800">
                <a:solidFill>
                  <a:srgbClr val="AE81FF"/>
                </a:solidFill>
                <a:latin typeface="Verdana"/>
                <a:ea typeface="Verdana"/>
                <a:cs typeface="Verdana"/>
                <a:sym typeface="Verdana"/>
              </a:rPr>
              <a:t>1.1</a:t>
            </a:r>
            <a:r>
              <a:rPr lang="ja" sz="1800">
                <a:solidFill>
                  <a:srgbClr val="F7F7F2"/>
                </a:solidFill>
                <a:latin typeface="Verdana"/>
                <a:ea typeface="Verdana"/>
                <a:cs typeface="Verdana"/>
                <a:sym typeface="Verdana"/>
              </a:rPr>
              <a:t>)) * </a:t>
            </a:r>
            <a:r>
              <a:rPr lang="ja" sz="1800">
                <a:solidFill>
                  <a:srgbClr val="AE81FF"/>
                </a:solidFill>
                <a:latin typeface="Verdana"/>
                <a:ea typeface="Verdana"/>
                <a:cs typeface="Verdana"/>
                <a:sym typeface="Verdana"/>
              </a:rPr>
              <a:t>0.63</a:t>
            </a:r>
            <a:endParaRPr sz="1800">
              <a:solidFill>
                <a:srgbClr val="F7F7F2"/>
              </a:solidFill>
              <a:latin typeface="Verdana"/>
              <a:ea typeface="Verdana"/>
              <a:cs typeface="Verdana"/>
              <a:sym typeface="Verdana"/>
            </a:endParaRPr>
          </a:p>
        </p:txBody>
      </p:sp>
      <p:sp>
        <p:nvSpPr>
          <p:cNvPr id="544" name="Google Shape;544;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イメージ</a:t>
            </a:r>
            <a:endParaRPr>
              <a:latin typeface="HiraMaruPro-W4"/>
              <a:ea typeface="HiraMaruPro-W4"/>
              <a:cs typeface="HiraMaruPro-W4"/>
              <a:sym typeface="HiraMaruPro-W4"/>
            </a:endParaRPr>
          </a:p>
        </p:txBody>
      </p:sp>
      <p:pic>
        <p:nvPicPr>
          <p:cNvPr id="545" name="Google Shape;545;p78"/>
          <p:cNvPicPr preferRelativeResize="0"/>
          <p:nvPr/>
        </p:nvPicPr>
        <p:blipFill>
          <a:blip r:embed="rId4">
            <a:alphaModFix/>
          </a:blip>
          <a:stretch>
            <a:fillRect/>
          </a:stretch>
        </p:blipFill>
        <p:spPr>
          <a:xfrm>
            <a:off x="5665775" y="1381125"/>
            <a:ext cx="3166525" cy="3166525"/>
          </a:xfrm>
          <a:prstGeom prst="rect">
            <a:avLst/>
          </a:prstGeom>
          <a:noFill/>
          <a:ln>
            <a:noFill/>
          </a:ln>
        </p:spPr>
      </p:pic>
      <p:sp>
        <p:nvSpPr>
          <p:cNvPr id="546" name="Google Shape;546;p78"/>
          <p:cNvSpPr txBox="1"/>
          <p:nvPr>
            <p:ph idx="1" type="body"/>
          </p:nvPr>
        </p:nvSpPr>
        <p:spPr>
          <a:xfrm>
            <a:off x="370125" y="1381125"/>
            <a:ext cx="2853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solidFill>
                  <a:schemeClr val="accent6"/>
                </a:solidFill>
                <a:latin typeface="HiraMaruPro-W4"/>
                <a:ea typeface="HiraMaruPro-W4"/>
                <a:cs typeface="HiraMaruPro-W4"/>
                <a:sym typeface="HiraMaruPro-W4"/>
              </a:rPr>
              <a:t>↑ 原点からの距離</a:t>
            </a:r>
            <a:endParaRPr sz="2400">
              <a:solidFill>
                <a:schemeClr val="accent6"/>
              </a:solidFill>
              <a:latin typeface="HiraMaruPro-W4"/>
              <a:ea typeface="HiraMaruPro-W4"/>
              <a:cs typeface="HiraMaruPro-W4"/>
              <a:sym typeface="HiraMaruPro-W4"/>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桜を描きます</a:t>
            </a:r>
            <a:endParaRPr>
              <a:latin typeface="HiraMaruPro-W4"/>
              <a:ea typeface="HiraMaruPro-W4"/>
              <a:cs typeface="HiraMaruPro-W4"/>
              <a:sym typeface="HiraMaruPro-W4"/>
            </a:endParaRPr>
          </a:p>
        </p:txBody>
      </p:sp>
      <p:sp>
        <p:nvSpPr>
          <p:cNvPr id="552" name="Google Shape;552;p79"/>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 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a:t>
            </a:r>
            <a:r>
              <a:rPr lang="ja" sz="1400">
                <a:solidFill>
                  <a:srgbClr val="FFFFFF"/>
                </a:solidFill>
                <a:latin typeface="Verdana"/>
                <a:ea typeface="Verdana"/>
                <a:cs typeface="Verdana"/>
                <a:sym typeface="Verdana"/>
              </a:rPr>
              <a:t>a</a:t>
            </a:r>
            <a:r>
              <a:rPr lang="ja" sz="1400">
                <a:solidFill>
                  <a:srgbClr val="F7F7F2"/>
                </a:solidFill>
                <a:latin typeface="Verdana"/>
                <a:ea typeface="Verdana"/>
                <a:cs typeface="Verdana"/>
                <a:sym typeface="Verdana"/>
              </a:rPr>
              <a:t> = </a:t>
            </a:r>
            <a:r>
              <a:rPr lang="ja" sz="1400">
                <a:solidFill>
                  <a:srgbClr val="F92671"/>
                </a:solidFill>
                <a:latin typeface="Verdana"/>
                <a:ea typeface="Verdana"/>
                <a:cs typeface="Verdana"/>
                <a:sym typeface="Verdana"/>
              </a:rPr>
              <a:t>atan2</a:t>
            </a:r>
            <a:r>
              <a:rPr lang="ja" sz="1400">
                <a:solidFill>
                  <a:srgbClr val="F7F7F2"/>
                </a:solidFill>
                <a:latin typeface="Verdana"/>
                <a:ea typeface="Verdana"/>
                <a:cs typeface="Verdana"/>
                <a:sym typeface="Verdana"/>
              </a:rPr>
              <a:t>(st.y, st.x);</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d = </a:t>
            </a:r>
            <a:r>
              <a:rPr lang="ja" sz="1400">
                <a:solidFill>
                  <a:srgbClr val="F92671"/>
                </a:solidFill>
                <a:highlight>
                  <a:srgbClr val="0000FF"/>
                </a:highlight>
                <a:latin typeface="Verdana"/>
                <a:ea typeface="Verdana"/>
                <a:cs typeface="Verdana"/>
                <a:sym typeface="Verdana"/>
              </a:rPr>
              <a:t>min</a:t>
            </a:r>
            <a:r>
              <a:rPr lang="ja" sz="1400">
                <a:solidFill>
                  <a:srgbClr val="F7F7F2"/>
                </a:solidFill>
                <a:highlight>
                  <a:srgbClr val="0000FF"/>
                </a:highlight>
                <a:latin typeface="Verdana"/>
                <a:ea typeface="Verdana"/>
                <a:cs typeface="Verdana"/>
                <a:sym typeface="Verdana"/>
              </a:rPr>
              <a:t>(</a:t>
            </a:r>
            <a:r>
              <a:rPr lang="ja" sz="1400">
                <a:solidFill>
                  <a:srgbClr val="F92671"/>
                </a:solidFill>
                <a:highlight>
                  <a:srgbClr val="0000FF"/>
                </a:highlight>
                <a:latin typeface="Verdana"/>
                <a:ea typeface="Verdana"/>
                <a:cs typeface="Verdana"/>
                <a:sym typeface="Verdana"/>
              </a:rPr>
              <a:t>abs</a:t>
            </a:r>
            <a:r>
              <a:rPr lang="ja" sz="1400">
                <a:solidFill>
                  <a:srgbClr val="F7F7F2"/>
                </a:solidFill>
                <a:highlight>
                  <a:srgbClr val="0000FF"/>
                </a:highlight>
                <a:latin typeface="Verdana"/>
                <a:ea typeface="Verdana"/>
                <a:cs typeface="Verdana"/>
                <a:sym typeface="Verdana"/>
              </a:rPr>
              <a:t>(</a:t>
            </a:r>
            <a:r>
              <a:rPr lang="ja" sz="1400">
                <a:solidFill>
                  <a:srgbClr val="F92671"/>
                </a:solidFill>
                <a:highlight>
                  <a:srgbClr val="0000FF"/>
                </a:highlight>
                <a:latin typeface="Verdana"/>
                <a:ea typeface="Verdana"/>
                <a:cs typeface="Verdana"/>
                <a:sym typeface="Verdana"/>
              </a:rPr>
              <a:t>cos</a:t>
            </a:r>
            <a:r>
              <a:rPr lang="ja" sz="1400">
                <a:solidFill>
                  <a:srgbClr val="F7F7F2"/>
                </a:solidFill>
                <a:highlight>
                  <a:srgbClr val="0000FF"/>
                </a:highlight>
                <a:latin typeface="Verdana"/>
                <a:ea typeface="Verdana"/>
                <a:cs typeface="Verdana"/>
                <a:sym typeface="Verdana"/>
              </a:rPr>
              <a:t>(</a:t>
            </a:r>
            <a:r>
              <a:rPr lang="ja" sz="1400">
                <a:solidFill>
                  <a:srgbClr val="FFFFFF"/>
                </a:solidFill>
                <a:highlight>
                  <a:srgbClr val="0000FF"/>
                </a:highlight>
                <a:latin typeface="Verdana"/>
                <a:ea typeface="Verdana"/>
                <a:cs typeface="Verdana"/>
                <a:sym typeface="Verdana"/>
              </a:rPr>
              <a:t>a</a:t>
            </a:r>
            <a:r>
              <a:rPr lang="ja" sz="1400">
                <a:solidFill>
                  <a:srgbClr val="F7F7F2"/>
                </a:solidFill>
                <a:highlight>
                  <a:srgbClr val="0000FF"/>
                </a:highlight>
                <a:latin typeface="Verdana"/>
                <a:ea typeface="Verdana"/>
                <a:cs typeface="Verdana"/>
                <a:sym typeface="Verdana"/>
              </a:rPr>
              <a:t> * </a:t>
            </a:r>
            <a:r>
              <a:rPr lang="ja" sz="1400">
                <a:solidFill>
                  <a:srgbClr val="AE81FF"/>
                </a:solidFill>
                <a:highlight>
                  <a:srgbClr val="0000FF"/>
                </a:highlight>
                <a:latin typeface="Verdana"/>
                <a:ea typeface="Verdana"/>
                <a:cs typeface="Verdana"/>
                <a:sym typeface="Verdana"/>
              </a:rPr>
              <a:t>2.5</a:t>
            </a:r>
            <a:r>
              <a:rPr lang="ja" sz="1400">
                <a:solidFill>
                  <a:srgbClr val="F7F7F2"/>
                </a:solidFill>
                <a:highlight>
                  <a:srgbClr val="0000FF"/>
                </a:highlight>
                <a:latin typeface="Verdana"/>
                <a:ea typeface="Verdana"/>
                <a:cs typeface="Verdana"/>
                <a:sym typeface="Verdana"/>
              </a:rPr>
              <a:t>)) + </a:t>
            </a:r>
            <a:r>
              <a:rPr lang="ja" sz="1400">
                <a:solidFill>
                  <a:srgbClr val="AE81FF"/>
                </a:solidFill>
                <a:highlight>
                  <a:srgbClr val="0000FF"/>
                </a:highlight>
                <a:latin typeface="Verdana"/>
                <a:ea typeface="Verdana"/>
                <a:cs typeface="Verdana"/>
                <a:sym typeface="Verdana"/>
              </a:rPr>
              <a:t>0.4</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abs</a:t>
            </a:r>
            <a:r>
              <a:rPr lang="ja" sz="1400">
                <a:solidFill>
                  <a:srgbClr val="F7F7F2"/>
                </a:solidFill>
                <a:highlight>
                  <a:srgbClr val="0000FF"/>
                </a:highlight>
                <a:latin typeface="Verdana"/>
                <a:ea typeface="Verdana"/>
                <a:cs typeface="Verdana"/>
                <a:sym typeface="Verdana"/>
              </a:rPr>
              <a:t>(</a:t>
            </a:r>
            <a:r>
              <a:rPr lang="ja" sz="1400">
                <a:solidFill>
                  <a:srgbClr val="F92671"/>
                </a:solidFill>
                <a:highlight>
                  <a:srgbClr val="0000FF"/>
                </a:highlight>
                <a:latin typeface="Verdana"/>
                <a:ea typeface="Verdana"/>
                <a:cs typeface="Verdana"/>
                <a:sym typeface="Verdana"/>
              </a:rPr>
              <a:t>sin </a:t>
            </a:r>
            <a:r>
              <a:rPr lang="ja" sz="1400">
                <a:solidFill>
                  <a:srgbClr val="F7F7F2"/>
                </a:solidFill>
                <a:highlight>
                  <a:srgbClr val="0000FF"/>
                </a:highlight>
                <a:latin typeface="Verdana"/>
                <a:ea typeface="Verdana"/>
                <a:cs typeface="Verdana"/>
                <a:sym typeface="Verdana"/>
              </a:rPr>
              <a:t>(</a:t>
            </a:r>
            <a:r>
              <a:rPr lang="ja" sz="1400">
                <a:solidFill>
                  <a:srgbClr val="FFFFFF"/>
                </a:solidFill>
                <a:highlight>
                  <a:srgbClr val="0000FF"/>
                </a:highlight>
                <a:latin typeface="Verdana"/>
                <a:ea typeface="Verdana"/>
                <a:cs typeface="Verdana"/>
                <a:sym typeface="Verdana"/>
              </a:rPr>
              <a:t>a</a:t>
            </a:r>
            <a:r>
              <a:rPr lang="ja" sz="1400">
                <a:solidFill>
                  <a:srgbClr val="F7F7F2"/>
                </a:solidFill>
                <a:highlight>
                  <a:srgbClr val="0000FF"/>
                </a:highlight>
                <a:latin typeface="Verdana"/>
                <a:ea typeface="Verdana"/>
                <a:cs typeface="Verdana"/>
                <a:sym typeface="Verdana"/>
              </a:rPr>
              <a:t> * </a:t>
            </a:r>
            <a:r>
              <a:rPr lang="ja" sz="1400">
                <a:solidFill>
                  <a:srgbClr val="AE81FF"/>
                </a:solidFill>
                <a:highlight>
                  <a:srgbClr val="0000FF"/>
                </a:highlight>
                <a:latin typeface="Verdana"/>
                <a:ea typeface="Verdana"/>
                <a:cs typeface="Verdana"/>
                <a:sym typeface="Verdana"/>
              </a:rPr>
              <a:t>2.5</a:t>
            </a:r>
            <a:r>
              <a:rPr lang="ja" sz="1400">
                <a:solidFill>
                  <a:srgbClr val="F7F7F2"/>
                </a:solidFill>
                <a:highlight>
                  <a:srgbClr val="0000FF"/>
                </a:highlight>
                <a:latin typeface="Verdana"/>
                <a:ea typeface="Verdana"/>
                <a:cs typeface="Verdana"/>
                <a:sym typeface="Verdana"/>
              </a:rPr>
              <a:t>)) + </a:t>
            </a:r>
            <a:r>
              <a:rPr lang="ja" sz="1400">
                <a:solidFill>
                  <a:srgbClr val="AE81FF"/>
                </a:solidFill>
                <a:highlight>
                  <a:srgbClr val="0000FF"/>
                </a:highlight>
                <a:latin typeface="Verdana"/>
                <a:ea typeface="Verdana"/>
                <a:cs typeface="Verdana"/>
                <a:sym typeface="Verdana"/>
              </a:rPr>
              <a:t>1.1</a:t>
            </a:r>
            <a:r>
              <a:rPr lang="ja" sz="1400">
                <a:solidFill>
                  <a:srgbClr val="F7F7F2"/>
                </a:solidFill>
                <a:highlight>
                  <a:srgbClr val="0000FF"/>
                </a:highlight>
                <a:latin typeface="Verdana"/>
                <a:ea typeface="Verdana"/>
                <a:cs typeface="Verdana"/>
                <a:sym typeface="Verdana"/>
              </a:rPr>
              <a:t>) * </a:t>
            </a:r>
            <a:r>
              <a:rPr lang="ja" sz="1400">
                <a:solidFill>
                  <a:srgbClr val="AE81FF"/>
                </a:solidFill>
                <a:highlight>
                  <a:srgbClr val="0000FF"/>
                </a:highlight>
                <a:latin typeface="Verdana"/>
                <a:ea typeface="Verdana"/>
                <a:cs typeface="Verdana"/>
                <a:sym typeface="Verdana"/>
              </a:rPr>
              <a:t>0.32</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return</a:t>
            </a:r>
            <a:r>
              <a:rPr lang="ja" sz="1400">
                <a:solidFill>
                  <a:srgbClr val="F7F7F2"/>
                </a:solidFill>
                <a:highlight>
                  <a:srgbClr val="0000FF"/>
                </a:highlight>
                <a:latin typeface="Verdana"/>
                <a:ea typeface="Verdana"/>
                <a:cs typeface="Verdana"/>
                <a:sym typeface="Verdana"/>
              </a:rPr>
              <a:t> d;</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553" name="Google Shape;553;p79"/>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桜を描きます</a:t>
            </a:r>
            <a:endParaRPr>
              <a:latin typeface="HiraMaruPro-W4"/>
              <a:ea typeface="HiraMaruPro-W4"/>
              <a:cs typeface="HiraMaruPro-W4"/>
              <a:sym typeface="HiraMaruPro-W4"/>
            </a:endParaRPr>
          </a:p>
        </p:txBody>
      </p:sp>
      <p:sp>
        <p:nvSpPr>
          <p:cNvPr id="559" name="Google Shape;559;p80"/>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 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a = </a:t>
            </a:r>
            <a:r>
              <a:rPr lang="ja" sz="1400">
                <a:solidFill>
                  <a:srgbClr val="F92671"/>
                </a:solidFill>
                <a:latin typeface="Verdana"/>
                <a:ea typeface="Verdana"/>
                <a:cs typeface="Verdana"/>
                <a:sym typeface="Verdana"/>
              </a:rPr>
              <a:t>atan2</a:t>
            </a:r>
            <a:r>
              <a:rPr lang="ja" sz="1400">
                <a:solidFill>
                  <a:srgbClr val="F7F7F2"/>
                </a:solidFill>
                <a:latin typeface="Verdana"/>
                <a:ea typeface="Verdana"/>
                <a:cs typeface="Verdana"/>
                <a:sym typeface="Verdana"/>
              </a:rPr>
              <a:t>(st.y, st.x);</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d = </a:t>
            </a:r>
            <a:r>
              <a:rPr lang="ja" sz="1400">
                <a:solidFill>
                  <a:srgbClr val="F92671"/>
                </a:solidFill>
                <a:latin typeface="Verdana"/>
                <a:ea typeface="Verdana"/>
                <a:cs typeface="Verdana"/>
                <a:sym typeface="Verdana"/>
              </a:rPr>
              <a:t>min</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abs</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cos</a:t>
            </a:r>
            <a:r>
              <a:rPr lang="ja" sz="1400">
                <a:solidFill>
                  <a:srgbClr val="F7F7F2"/>
                </a:solidFill>
                <a:latin typeface="Verdana"/>
                <a:ea typeface="Verdana"/>
                <a:cs typeface="Verdana"/>
                <a:sym typeface="Verdana"/>
              </a:rPr>
              <a:t>(</a:t>
            </a:r>
            <a:r>
              <a:rPr lang="ja" sz="1400">
                <a:solidFill>
                  <a:srgbClr val="FFFFFF"/>
                </a:solidFill>
                <a:latin typeface="Verdana"/>
                <a:ea typeface="Verdana"/>
                <a:cs typeface="Verdana"/>
                <a:sym typeface="Verdana"/>
              </a:rPr>
              <a:t>a</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2.5</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0.4</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abs</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sin </a:t>
            </a:r>
            <a:r>
              <a:rPr lang="ja" sz="1400">
                <a:solidFill>
                  <a:srgbClr val="F7F7F2"/>
                </a:solidFill>
                <a:latin typeface="Verdana"/>
                <a:ea typeface="Verdana"/>
                <a:cs typeface="Verdana"/>
                <a:sym typeface="Verdana"/>
              </a:rPr>
              <a:t>(</a:t>
            </a:r>
            <a:r>
              <a:rPr lang="ja" sz="1400">
                <a:solidFill>
                  <a:srgbClr val="FFFFFF"/>
                </a:solidFill>
                <a:latin typeface="Verdana"/>
                <a:ea typeface="Verdana"/>
                <a:cs typeface="Verdana"/>
                <a:sym typeface="Verdana"/>
              </a:rPr>
              <a:t>a</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2.5</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1.1</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0.32</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r = </a:t>
            </a:r>
            <a:r>
              <a:rPr lang="ja" sz="1400">
                <a:solidFill>
                  <a:srgbClr val="F92671"/>
                </a:solidFill>
                <a:highlight>
                  <a:srgbClr val="0000FF"/>
                </a:highlight>
                <a:latin typeface="Verdana"/>
                <a:ea typeface="Verdana"/>
                <a:cs typeface="Verdana"/>
                <a:sym typeface="Verdana"/>
              </a:rPr>
              <a:t>length</a:t>
            </a:r>
            <a:r>
              <a:rPr lang="ja" sz="1400">
                <a:solidFill>
                  <a:srgbClr val="F7F7F2"/>
                </a:solidFill>
                <a:highlight>
                  <a:srgbClr val="0000FF"/>
                </a:highlight>
                <a:latin typeface="Verdana"/>
                <a:ea typeface="Verdana"/>
                <a:cs typeface="Verdana"/>
                <a:sym typeface="Verdana"/>
              </a:rPr>
              <a:t>(st);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step</a:t>
            </a:r>
            <a:r>
              <a:rPr lang="ja" sz="1400">
                <a:solidFill>
                  <a:srgbClr val="F7F7F2"/>
                </a:solidFill>
                <a:highlight>
                  <a:srgbClr val="0000FF"/>
                </a:highlight>
                <a:latin typeface="Verdana"/>
                <a:ea typeface="Verdana"/>
                <a:cs typeface="Verdana"/>
                <a:sym typeface="Verdana"/>
              </a:rPr>
              <a:t>(r,</a:t>
            </a:r>
            <a:r>
              <a:rPr lang="ja" sz="1400">
                <a:solidFill>
                  <a:srgbClr val="F7F7F2"/>
                </a:solidFill>
                <a:latin typeface="Verdana"/>
                <a:ea typeface="Verdana"/>
                <a:cs typeface="Verdana"/>
                <a:sym typeface="Verdana"/>
              </a:rPr>
              <a:t> d</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560" name="Google Shape;560;p80"/>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 - </a:t>
            </a:r>
            <a:r>
              <a:rPr lang="ja">
                <a:latin typeface="HiraMaruPro-W4"/>
                <a:ea typeface="HiraMaruPro-W4"/>
                <a:cs typeface="HiraMaruPro-W4"/>
                <a:sym typeface="HiraMaruPro-W4"/>
              </a:rPr>
              <a:t>桜を描きます</a:t>
            </a:r>
            <a:endParaRPr>
              <a:latin typeface="HiraMaruPro-W4"/>
              <a:ea typeface="HiraMaruPro-W4"/>
              <a:cs typeface="HiraMaruPro-W4"/>
              <a:sym typeface="HiraMaruPro-W4"/>
            </a:endParaRPr>
          </a:p>
        </p:txBody>
      </p:sp>
      <p:pic>
        <p:nvPicPr>
          <p:cNvPr id="566" name="Google Shape;566;p81"/>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567" name="Google Shape;567;p81"/>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92671"/>
                </a:solidFill>
                <a:latin typeface="Verdana"/>
                <a:ea typeface="Verdana"/>
                <a:cs typeface="Verdana"/>
                <a:sym typeface="Verdana"/>
              </a:rPr>
              <a:t>float4</a:t>
            </a:r>
            <a:r>
              <a:rPr lang="ja" sz="1000">
                <a:solidFill>
                  <a:srgbClr val="F7F7F2"/>
                </a:solidFill>
                <a:latin typeface="Verdana"/>
                <a:ea typeface="Verdana"/>
                <a:cs typeface="Verdana"/>
                <a:sym typeface="Verdana"/>
              </a:rPr>
              <a:t> frag(v2f_img i) : SV_Target</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float2</a:t>
            </a:r>
            <a:r>
              <a:rPr lang="ja" sz="1000">
                <a:solidFill>
                  <a:srgbClr val="F7F7F2"/>
                </a:solidFill>
                <a:latin typeface="Verdana"/>
                <a:ea typeface="Verdana"/>
                <a:cs typeface="Verdana"/>
                <a:sym typeface="Verdana"/>
              </a:rPr>
              <a:t> st = </a:t>
            </a:r>
            <a:r>
              <a:rPr lang="ja" sz="1000">
                <a:solidFill>
                  <a:srgbClr val="AE81FF"/>
                </a:solidFill>
                <a:latin typeface="Verdana"/>
                <a:ea typeface="Verdana"/>
                <a:cs typeface="Verdana"/>
                <a:sym typeface="Verdana"/>
              </a:rPr>
              <a:t>0.5</a:t>
            </a:r>
            <a:r>
              <a:rPr lang="ja" sz="1000">
                <a:solidFill>
                  <a:srgbClr val="F7F7F2"/>
                </a:solidFill>
                <a:latin typeface="Verdana"/>
                <a:ea typeface="Verdana"/>
                <a:cs typeface="Verdana"/>
                <a:sym typeface="Verdana"/>
              </a:rPr>
              <a:t> - i.uv;</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float</a:t>
            </a:r>
            <a:r>
              <a:rPr lang="ja" sz="1000">
                <a:solidFill>
                  <a:srgbClr val="F7F7F2"/>
                </a:solidFill>
                <a:latin typeface="Verdana"/>
                <a:ea typeface="Verdana"/>
                <a:cs typeface="Verdana"/>
                <a:sym typeface="Verdana"/>
              </a:rPr>
              <a:t> </a:t>
            </a:r>
            <a:r>
              <a:rPr lang="ja" sz="1000">
                <a:solidFill>
                  <a:srgbClr val="FFFFFF"/>
                </a:solidFill>
                <a:latin typeface="Verdana"/>
                <a:ea typeface="Verdana"/>
                <a:cs typeface="Verdana"/>
                <a:sym typeface="Verdana"/>
              </a:rPr>
              <a:t>a</a:t>
            </a:r>
            <a:r>
              <a:rPr lang="ja" sz="1000">
                <a:solidFill>
                  <a:srgbClr val="F7F7F2"/>
                </a:solidFill>
                <a:latin typeface="Verdana"/>
                <a:ea typeface="Verdana"/>
                <a:cs typeface="Verdana"/>
                <a:sym typeface="Verdana"/>
              </a:rPr>
              <a:t> = </a:t>
            </a:r>
            <a:r>
              <a:rPr lang="ja" sz="1000">
                <a:solidFill>
                  <a:srgbClr val="F92671"/>
                </a:solidFill>
                <a:latin typeface="Verdana"/>
                <a:ea typeface="Verdana"/>
                <a:cs typeface="Verdana"/>
                <a:sym typeface="Verdana"/>
              </a:rPr>
              <a:t>atan2</a:t>
            </a:r>
            <a:r>
              <a:rPr lang="ja" sz="1000">
                <a:solidFill>
                  <a:srgbClr val="F7F7F2"/>
                </a:solidFill>
                <a:latin typeface="Verdana"/>
                <a:ea typeface="Verdana"/>
                <a:cs typeface="Verdana"/>
                <a:sym typeface="Verdana"/>
              </a:rPr>
              <a:t>(st.y, st.x);</a:t>
            </a:r>
            <a:endParaRPr sz="1000">
              <a:solidFill>
                <a:srgbClr val="F7F7F2"/>
              </a:solidFill>
              <a:latin typeface="Verdana"/>
              <a:ea typeface="Verdana"/>
              <a:cs typeface="Verdana"/>
              <a:sym typeface="Verdana"/>
            </a:endParaRPr>
          </a:p>
          <a:p>
            <a:pPr indent="0" lvl="0" marL="0" rtl="0" algn="l">
              <a:spcBef>
                <a:spcPts val="0"/>
              </a:spcBef>
              <a:spcAft>
                <a:spcPts val="0"/>
              </a:spcAft>
              <a:buNone/>
            </a:pPr>
            <a:r>
              <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float</a:t>
            </a:r>
            <a:r>
              <a:rPr lang="ja" sz="1000">
                <a:solidFill>
                  <a:srgbClr val="F7F7F2"/>
                </a:solidFill>
                <a:latin typeface="Verdana"/>
                <a:ea typeface="Verdana"/>
                <a:cs typeface="Verdana"/>
                <a:sym typeface="Verdana"/>
              </a:rPr>
              <a:t> r = </a:t>
            </a:r>
            <a:r>
              <a:rPr lang="ja" sz="1000">
                <a:solidFill>
                  <a:srgbClr val="F92671"/>
                </a:solidFill>
                <a:latin typeface="Verdana"/>
                <a:ea typeface="Verdana"/>
                <a:cs typeface="Verdana"/>
                <a:sym typeface="Verdana"/>
              </a:rPr>
              <a:t>length</a:t>
            </a:r>
            <a:r>
              <a:rPr lang="ja" sz="1000">
                <a:solidFill>
                  <a:srgbClr val="F7F7F2"/>
                </a:solidFill>
                <a:latin typeface="Verdana"/>
                <a:ea typeface="Verdana"/>
                <a:cs typeface="Verdana"/>
                <a:sym typeface="Verdana"/>
              </a:rPr>
              <a:t>(st);</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float</a:t>
            </a:r>
            <a:r>
              <a:rPr lang="ja" sz="1000">
                <a:solidFill>
                  <a:srgbClr val="F7F7F2"/>
                </a:solidFill>
                <a:latin typeface="Verdana"/>
                <a:ea typeface="Verdana"/>
                <a:cs typeface="Verdana"/>
                <a:sym typeface="Verdana"/>
              </a:rPr>
              <a:t> d = </a:t>
            </a:r>
            <a:r>
              <a:rPr lang="ja" sz="1000">
                <a:solidFill>
                  <a:srgbClr val="F92671"/>
                </a:solidFill>
                <a:latin typeface="Verdana"/>
                <a:ea typeface="Verdana"/>
                <a:cs typeface="Verdana"/>
                <a:sym typeface="Verdana"/>
              </a:rPr>
              <a:t>min</a:t>
            </a:r>
            <a:r>
              <a:rPr lang="ja" sz="1000">
                <a:solidFill>
                  <a:srgbClr val="F7F7F2"/>
                </a:solidFill>
                <a:latin typeface="Verdana"/>
                <a:ea typeface="Verdana"/>
                <a:cs typeface="Verdana"/>
                <a:sym typeface="Verdana"/>
              </a:rPr>
              <a:t>(</a:t>
            </a:r>
            <a:r>
              <a:rPr lang="ja" sz="1000">
                <a:solidFill>
                  <a:srgbClr val="F92671"/>
                </a:solidFill>
                <a:latin typeface="Verdana"/>
                <a:ea typeface="Verdana"/>
                <a:cs typeface="Verdana"/>
                <a:sym typeface="Verdana"/>
              </a:rPr>
              <a:t>abs</a:t>
            </a:r>
            <a:r>
              <a:rPr lang="ja" sz="1000">
                <a:solidFill>
                  <a:srgbClr val="F7F7F2"/>
                </a:solidFill>
                <a:latin typeface="Verdana"/>
                <a:ea typeface="Verdana"/>
                <a:cs typeface="Verdana"/>
                <a:sym typeface="Verdana"/>
              </a:rPr>
              <a:t>(</a:t>
            </a:r>
            <a:r>
              <a:rPr lang="ja" sz="1000">
                <a:solidFill>
                  <a:srgbClr val="F92671"/>
                </a:solidFill>
                <a:latin typeface="Verdana"/>
                <a:ea typeface="Verdana"/>
                <a:cs typeface="Verdana"/>
                <a:sym typeface="Verdana"/>
              </a:rPr>
              <a:t>cos</a:t>
            </a:r>
            <a:r>
              <a:rPr lang="ja" sz="1000">
                <a:solidFill>
                  <a:srgbClr val="F7F7F2"/>
                </a:solidFill>
                <a:latin typeface="Verdana"/>
                <a:ea typeface="Verdana"/>
                <a:cs typeface="Verdana"/>
                <a:sym typeface="Verdana"/>
              </a:rPr>
              <a:t>(</a:t>
            </a:r>
            <a:r>
              <a:rPr lang="ja" sz="1000">
                <a:solidFill>
                  <a:srgbClr val="FFFFFF"/>
                </a:solidFill>
                <a:latin typeface="Verdana"/>
                <a:ea typeface="Verdana"/>
                <a:cs typeface="Verdana"/>
                <a:sym typeface="Verdana"/>
              </a:rPr>
              <a:t>a</a:t>
            </a:r>
            <a:r>
              <a:rPr lang="ja" sz="1000">
                <a:solidFill>
                  <a:srgbClr val="F7F7F2"/>
                </a:solidFill>
                <a:latin typeface="Verdana"/>
                <a:ea typeface="Verdana"/>
                <a:cs typeface="Verdana"/>
                <a:sym typeface="Verdana"/>
              </a:rPr>
              <a:t> * </a:t>
            </a:r>
            <a:r>
              <a:rPr lang="ja" sz="1000">
                <a:solidFill>
                  <a:srgbClr val="AE81FF"/>
                </a:solidFill>
                <a:latin typeface="Verdana"/>
                <a:ea typeface="Verdana"/>
                <a:cs typeface="Verdana"/>
                <a:sym typeface="Verdana"/>
              </a:rPr>
              <a:t>2.5</a:t>
            </a:r>
            <a:r>
              <a:rPr lang="ja" sz="1000">
                <a:solidFill>
                  <a:srgbClr val="F7F7F2"/>
                </a:solidFill>
                <a:latin typeface="Verdana"/>
                <a:ea typeface="Verdana"/>
                <a:cs typeface="Verdana"/>
                <a:sym typeface="Verdana"/>
              </a:rPr>
              <a:t>)) + </a:t>
            </a:r>
            <a:r>
              <a:rPr lang="ja" sz="1000">
                <a:solidFill>
                  <a:srgbClr val="AE81FF"/>
                </a:solidFill>
                <a:latin typeface="Verdana"/>
                <a:ea typeface="Verdana"/>
                <a:cs typeface="Verdana"/>
                <a:sym typeface="Verdana"/>
              </a:rPr>
              <a:t>0.4</a:t>
            </a:r>
            <a:r>
              <a:rPr lang="ja" sz="1000">
                <a:solidFill>
                  <a:srgbClr val="F7F7F2"/>
                </a:solidFill>
                <a:latin typeface="Verdana"/>
                <a:ea typeface="Verdana"/>
                <a:cs typeface="Verdana"/>
                <a:sym typeface="Verdana"/>
              </a:rPr>
              <a:t>,</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abs</a:t>
            </a:r>
            <a:r>
              <a:rPr lang="ja" sz="1000">
                <a:solidFill>
                  <a:srgbClr val="F7F7F2"/>
                </a:solidFill>
                <a:latin typeface="Verdana"/>
                <a:ea typeface="Verdana"/>
                <a:cs typeface="Verdana"/>
                <a:sym typeface="Verdana"/>
              </a:rPr>
              <a:t>(</a:t>
            </a:r>
            <a:r>
              <a:rPr lang="ja" sz="1000">
                <a:solidFill>
                  <a:srgbClr val="F92671"/>
                </a:solidFill>
                <a:latin typeface="Verdana"/>
                <a:ea typeface="Verdana"/>
                <a:cs typeface="Verdana"/>
                <a:sym typeface="Verdana"/>
              </a:rPr>
              <a:t>sin </a:t>
            </a:r>
            <a:r>
              <a:rPr lang="ja" sz="1000">
                <a:solidFill>
                  <a:srgbClr val="F7F7F2"/>
                </a:solidFill>
                <a:latin typeface="Verdana"/>
                <a:ea typeface="Verdana"/>
                <a:cs typeface="Verdana"/>
                <a:sym typeface="Verdana"/>
              </a:rPr>
              <a:t>(</a:t>
            </a:r>
            <a:r>
              <a:rPr lang="ja" sz="1000">
                <a:solidFill>
                  <a:srgbClr val="FFFFFF"/>
                </a:solidFill>
                <a:latin typeface="Verdana"/>
                <a:ea typeface="Verdana"/>
                <a:cs typeface="Verdana"/>
                <a:sym typeface="Verdana"/>
              </a:rPr>
              <a:t>a</a:t>
            </a:r>
            <a:r>
              <a:rPr lang="ja" sz="1000">
                <a:solidFill>
                  <a:srgbClr val="F7F7F2"/>
                </a:solidFill>
                <a:latin typeface="Verdana"/>
                <a:ea typeface="Verdana"/>
                <a:cs typeface="Verdana"/>
                <a:sym typeface="Verdana"/>
              </a:rPr>
              <a:t> * </a:t>
            </a:r>
            <a:r>
              <a:rPr lang="ja" sz="1000">
                <a:solidFill>
                  <a:srgbClr val="AE81FF"/>
                </a:solidFill>
                <a:latin typeface="Verdana"/>
                <a:ea typeface="Verdana"/>
                <a:cs typeface="Verdana"/>
                <a:sym typeface="Verdana"/>
              </a:rPr>
              <a:t>2.5</a:t>
            </a:r>
            <a:r>
              <a:rPr lang="ja" sz="1000">
                <a:solidFill>
                  <a:srgbClr val="F7F7F2"/>
                </a:solidFill>
                <a:latin typeface="Verdana"/>
                <a:ea typeface="Verdana"/>
                <a:cs typeface="Verdana"/>
                <a:sym typeface="Verdana"/>
              </a:rPr>
              <a:t>)) + </a:t>
            </a:r>
            <a:r>
              <a:rPr lang="ja" sz="1000">
                <a:solidFill>
                  <a:srgbClr val="AE81FF"/>
                </a:solidFill>
                <a:latin typeface="Verdana"/>
                <a:ea typeface="Verdana"/>
                <a:cs typeface="Verdana"/>
                <a:sym typeface="Verdana"/>
              </a:rPr>
              <a:t>1.1</a:t>
            </a:r>
            <a:r>
              <a:rPr lang="ja" sz="1000">
                <a:solidFill>
                  <a:srgbClr val="F7F7F2"/>
                </a:solidFill>
                <a:latin typeface="Verdana"/>
                <a:ea typeface="Verdana"/>
                <a:cs typeface="Verdana"/>
                <a:sym typeface="Verdana"/>
              </a:rPr>
              <a:t>) * </a:t>
            </a:r>
            <a:r>
              <a:rPr lang="ja" sz="1000">
                <a:solidFill>
                  <a:srgbClr val="AE81FF"/>
                </a:solidFill>
                <a:latin typeface="Verdana"/>
                <a:ea typeface="Verdana"/>
                <a:cs typeface="Verdana"/>
                <a:sym typeface="Verdana"/>
              </a:rPr>
              <a:t>0.32</a:t>
            </a:r>
            <a:r>
              <a:rPr lang="ja" sz="1000">
                <a:solidFill>
                  <a:srgbClr val="F7F7F2"/>
                </a:solidFill>
                <a:latin typeface="Verdana"/>
                <a:ea typeface="Verdana"/>
                <a:cs typeface="Verdana"/>
                <a:sym typeface="Verdana"/>
              </a:rPr>
              <a:t>;</a:t>
            </a:r>
            <a:endParaRPr sz="1000">
              <a:solidFill>
                <a:srgbClr val="F7F7F2"/>
              </a:solidFill>
              <a:latin typeface="Verdana"/>
              <a:ea typeface="Verdana"/>
              <a:cs typeface="Verdana"/>
              <a:sym typeface="Verdana"/>
            </a:endParaRPr>
          </a:p>
          <a:p>
            <a:pPr indent="0" lvl="0" marL="0" rtl="0" algn="l">
              <a:spcBef>
                <a:spcPts val="0"/>
              </a:spcBef>
              <a:spcAft>
                <a:spcPts val="0"/>
              </a:spcAft>
              <a:buNone/>
            </a:pPr>
            <a:r>
              <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float4</a:t>
            </a:r>
            <a:r>
              <a:rPr lang="ja" sz="1000">
                <a:solidFill>
                  <a:srgbClr val="F7F7F2"/>
                </a:solidFill>
                <a:latin typeface="Verdana"/>
                <a:ea typeface="Verdana"/>
                <a:cs typeface="Verdana"/>
                <a:sym typeface="Verdana"/>
              </a:rPr>
              <a:t> </a:t>
            </a:r>
            <a:r>
              <a:rPr lang="ja" sz="1000">
                <a:solidFill>
                  <a:srgbClr val="FFFFFF"/>
                </a:solidFill>
                <a:latin typeface="Verdana"/>
                <a:ea typeface="Verdana"/>
                <a:cs typeface="Verdana"/>
                <a:sym typeface="Verdana"/>
              </a:rPr>
              <a:t>color</a:t>
            </a:r>
            <a:r>
              <a:rPr lang="ja" sz="1000">
                <a:solidFill>
                  <a:srgbClr val="F7F7F2"/>
                </a:solidFill>
                <a:latin typeface="Verdana"/>
                <a:ea typeface="Verdana"/>
                <a:cs typeface="Verdana"/>
                <a:sym typeface="Verdana"/>
              </a:rPr>
              <a:t> = </a:t>
            </a:r>
            <a:r>
              <a:rPr lang="ja" sz="1000">
                <a:solidFill>
                  <a:srgbClr val="F92671"/>
                </a:solidFill>
                <a:latin typeface="Verdana"/>
                <a:ea typeface="Verdana"/>
                <a:cs typeface="Verdana"/>
                <a:sym typeface="Verdana"/>
              </a:rPr>
              <a:t>lerp</a:t>
            </a:r>
            <a:r>
              <a:rPr lang="ja" sz="1000">
                <a:solidFill>
                  <a:srgbClr val="F7F7F2"/>
                </a:solidFill>
                <a:latin typeface="Verdana"/>
                <a:ea typeface="Verdana"/>
                <a:cs typeface="Verdana"/>
                <a:sym typeface="Verdana"/>
              </a:rPr>
              <a:t>(</a:t>
            </a:r>
            <a:r>
              <a:rPr lang="ja" sz="1000">
                <a:solidFill>
                  <a:srgbClr val="AE81FF"/>
                </a:solidFill>
                <a:latin typeface="Verdana"/>
                <a:ea typeface="Verdana"/>
                <a:cs typeface="Verdana"/>
                <a:sym typeface="Verdana"/>
              </a:rPr>
              <a:t>0.8</a:t>
            </a: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float4</a:t>
            </a:r>
            <a:r>
              <a:rPr lang="ja" sz="1000">
                <a:solidFill>
                  <a:srgbClr val="F7F7F2"/>
                </a:solidFill>
                <a:latin typeface="Verdana"/>
                <a:ea typeface="Verdana"/>
                <a:cs typeface="Verdana"/>
                <a:sym typeface="Verdana"/>
              </a:rPr>
              <a:t>(</a:t>
            </a:r>
            <a:r>
              <a:rPr lang="ja" sz="1000">
                <a:solidFill>
                  <a:srgbClr val="AE81FF"/>
                </a:solidFill>
                <a:latin typeface="Verdana"/>
                <a:ea typeface="Verdana"/>
                <a:cs typeface="Verdana"/>
                <a:sym typeface="Verdana"/>
              </a:rPr>
              <a:t>0</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0.4</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1</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1</a:t>
            </a:r>
            <a:r>
              <a:rPr lang="ja" sz="1000">
                <a:solidFill>
                  <a:srgbClr val="F7F7F2"/>
                </a:solidFill>
                <a:latin typeface="Verdana"/>
                <a:ea typeface="Verdana"/>
                <a:cs typeface="Verdana"/>
                <a:sym typeface="Verdana"/>
              </a:rPr>
              <a:t>), i.uv.y);</a:t>
            </a:r>
            <a:endParaRPr sz="1000">
              <a:solidFill>
                <a:srgbClr val="F7F7F2"/>
              </a:solidFill>
              <a:latin typeface="Verdana"/>
              <a:ea typeface="Verdana"/>
              <a:cs typeface="Verdana"/>
              <a:sym typeface="Verdana"/>
            </a:endParaRPr>
          </a:p>
          <a:p>
            <a:pPr indent="0" lvl="0" marL="0" rtl="0" algn="l">
              <a:spcBef>
                <a:spcPts val="0"/>
              </a:spcBef>
              <a:spcAft>
                <a:spcPts val="0"/>
              </a:spcAft>
              <a:buNone/>
            </a:pPr>
            <a:r>
              <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float</a:t>
            </a:r>
            <a:r>
              <a:rPr lang="ja" sz="1000">
                <a:solidFill>
                  <a:srgbClr val="F7F7F2"/>
                </a:solidFill>
                <a:latin typeface="Verdana"/>
                <a:ea typeface="Verdana"/>
                <a:cs typeface="Verdana"/>
                <a:sym typeface="Verdana"/>
              </a:rPr>
              <a:t> petal = </a:t>
            </a:r>
            <a:r>
              <a:rPr lang="ja" sz="1000">
                <a:solidFill>
                  <a:srgbClr val="F92671"/>
                </a:solidFill>
                <a:latin typeface="Verdana"/>
                <a:ea typeface="Verdana"/>
                <a:cs typeface="Verdana"/>
                <a:sym typeface="Verdana"/>
              </a:rPr>
              <a:t>step</a:t>
            </a:r>
            <a:r>
              <a:rPr lang="ja" sz="1000">
                <a:solidFill>
                  <a:srgbClr val="F7F7F2"/>
                </a:solidFill>
                <a:latin typeface="Verdana"/>
                <a:ea typeface="Verdana"/>
                <a:cs typeface="Verdana"/>
                <a:sym typeface="Verdana"/>
              </a:rPr>
              <a:t>(r, d);</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FFFFF"/>
                </a:solidFill>
                <a:latin typeface="Verdana"/>
                <a:ea typeface="Verdana"/>
                <a:cs typeface="Verdana"/>
                <a:sym typeface="Verdana"/>
              </a:rPr>
              <a:t>color</a:t>
            </a:r>
            <a:r>
              <a:rPr lang="ja" sz="1000">
                <a:solidFill>
                  <a:srgbClr val="F7F7F2"/>
                </a:solidFill>
                <a:latin typeface="Verdana"/>
                <a:ea typeface="Verdana"/>
                <a:cs typeface="Verdana"/>
                <a:sym typeface="Verdana"/>
              </a:rPr>
              <a:t> = </a:t>
            </a:r>
            <a:r>
              <a:rPr lang="ja" sz="1000">
                <a:solidFill>
                  <a:srgbClr val="F92671"/>
                </a:solidFill>
                <a:latin typeface="Verdana"/>
                <a:ea typeface="Verdana"/>
                <a:cs typeface="Verdana"/>
                <a:sym typeface="Verdana"/>
              </a:rPr>
              <a:t>lerp</a:t>
            </a:r>
            <a:r>
              <a:rPr lang="ja" sz="1000">
                <a:solidFill>
                  <a:srgbClr val="F7F7F2"/>
                </a:solidFill>
                <a:latin typeface="Verdana"/>
                <a:ea typeface="Verdana"/>
                <a:cs typeface="Verdana"/>
                <a:sym typeface="Verdana"/>
              </a:rPr>
              <a:t>(</a:t>
            </a:r>
            <a:r>
              <a:rPr lang="ja" sz="1000">
                <a:solidFill>
                  <a:srgbClr val="FFFFFF"/>
                </a:solidFill>
                <a:latin typeface="Verdana"/>
                <a:ea typeface="Verdana"/>
                <a:cs typeface="Verdana"/>
                <a:sym typeface="Verdana"/>
              </a:rPr>
              <a:t>color</a:t>
            </a: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lerp</a:t>
            </a:r>
            <a:r>
              <a:rPr lang="ja" sz="1000">
                <a:solidFill>
                  <a:srgbClr val="F7F7F2"/>
                </a:solidFill>
                <a:latin typeface="Verdana"/>
                <a:ea typeface="Verdana"/>
                <a:cs typeface="Verdana"/>
                <a:sym typeface="Verdana"/>
              </a:rPr>
              <a:t>(</a:t>
            </a:r>
            <a:r>
              <a:rPr lang="ja" sz="1000">
                <a:solidFill>
                  <a:srgbClr val="F92671"/>
                </a:solidFill>
                <a:latin typeface="Verdana"/>
                <a:ea typeface="Verdana"/>
                <a:cs typeface="Verdana"/>
                <a:sym typeface="Verdana"/>
              </a:rPr>
              <a:t>float4</a:t>
            </a:r>
            <a:r>
              <a:rPr lang="ja" sz="1000">
                <a:solidFill>
                  <a:srgbClr val="F7F7F2"/>
                </a:solidFill>
                <a:latin typeface="Verdana"/>
                <a:ea typeface="Verdana"/>
                <a:cs typeface="Verdana"/>
                <a:sym typeface="Verdana"/>
              </a:rPr>
              <a:t>(</a:t>
            </a:r>
            <a:r>
              <a:rPr lang="ja" sz="1000">
                <a:solidFill>
                  <a:srgbClr val="AE81FF"/>
                </a:solidFill>
                <a:latin typeface="Verdana"/>
                <a:ea typeface="Verdana"/>
                <a:cs typeface="Verdana"/>
                <a:sym typeface="Verdana"/>
              </a:rPr>
              <a:t>1</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0.3</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1</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1</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1</a:t>
            </a:r>
            <a:r>
              <a:rPr lang="ja" sz="1000">
                <a:solidFill>
                  <a:srgbClr val="F7F7F2"/>
                </a:solidFill>
                <a:latin typeface="Verdana"/>
                <a:ea typeface="Verdana"/>
                <a:cs typeface="Verdana"/>
                <a:sym typeface="Verdana"/>
              </a:rPr>
              <a:t>, r * </a:t>
            </a:r>
            <a:r>
              <a:rPr lang="ja" sz="1000">
                <a:solidFill>
                  <a:srgbClr val="AE81FF"/>
                </a:solidFill>
                <a:latin typeface="Verdana"/>
                <a:ea typeface="Verdana"/>
                <a:cs typeface="Verdana"/>
                <a:sym typeface="Verdana"/>
              </a:rPr>
              <a:t>2.5</a:t>
            </a:r>
            <a:r>
              <a:rPr lang="ja" sz="1000">
                <a:solidFill>
                  <a:srgbClr val="F7F7F2"/>
                </a:solidFill>
                <a:latin typeface="Verdana"/>
                <a:ea typeface="Verdana"/>
                <a:cs typeface="Verdana"/>
                <a:sym typeface="Verdana"/>
              </a:rPr>
              <a:t>), petal);</a:t>
            </a:r>
            <a:endParaRPr sz="1000">
              <a:solidFill>
                <a:srgbClr val="F7F7F2"/>
              </a:solidFill>
              <a:latin typeface="Verdana"/>
              <a:ea typeface="Verdana"/>
              <a:cs typeface="Verdana"/>
              <a:sym typeface="Verdana"/>
            </a:endParaRPr>
          </a:p>
          <a:p>
            <a:pPr indent="0" lvl="0" marL="0" rtl="0" algn="l">
              <a:spcBef>
                <a:spcPts val="0"/>
              </a:spcBef>
              <a:spcAft>
                <a:spcPts val="0"/>
              </a:spcAft>
              <a:buNone/>
            </a:pPr>
            <a:r>
              <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float</a:t>
            </a:r>
            <a:r>
              <a:rPr lang="ja" sz="1000">
                <a:solidFill>
                  <a:srgbClr val="F7F7F2"/>
                </a:solidFill>
                <a:latin typeface="Verdana"/>
                <a:ea typeface="Verdana"/>
                <a:cs typeface="Verdana"/>
                <a:sym typeface="Verdana"/>
              </a:rPr>
              <a:t> cap = </a:t>
            </a:r>
            <a:r>
              <a:rPr lang="ja" sz="1000">
                <a:solidFill>
                  <a:srgbClr val="F92671"/>
                </a:solidFill>
                <a:latin typeface="Verdana"/>
                <a:ea typeface="Verdana"/>
                <a:cs typeface="Verdana"/>
                <a:sym typeface="Verdana"/>
              </a:rPr>
              <a:t>step</a:t>
            </a:r>
            <a:r>
              <a:rPr lang="ja" sz="1000">
                <a:solidFill>
                  <a:srgbClr val="F7F7F2"/>
                </a:solidFill>
                <a:latin typeface="Verdana"/>
                <a:ea typeface="Verdana"/>
                <a:cs typeface="Verdana"/>
                <a:sym typeface="Verdana"/>
              </a:rPr>
              <a:t>(</a:t>
            </a:r>
            <a:r>
              <a:rPr lang="ja" sz="1000">
                <a:solidFill>
                  <a:srgbClr val="F92671"/>
                </a:solidFill>
                <a:latin typeface="Verdana"/>
                <a:ea typeface="Verdana"/>
                <a:cs typeface="Verdana"/>
                <a:sym typeface="Verdana"/>
              </a:rPr>
              <a:t>distance</a:t>
            </a:r>
            <a:r>
              <a:rPr lang="ja" sz="1000">
                <a:solidFill>
                  <a:srgbClr val="F7F7F2"/>
                </a:solidFill>
                <a:latin typeface="Verdana"/>
                <a:ea typeface="Verdana"/>
                <a:cs typeface="Verdana"/>
                <a:sym typeface="Verdana"/>
              </a:rPr>
              <a:t>(</a:t>
            </a:r>
            <a:r>
              <a:rPr lang="ja" sz="1000">
                <a:solidFill>
                  <a:srgbClr val="AE81FF"/>
                </a:solidFill>
                <a:latin typeface="Verdana"/>
                <a:ea typeface="Verdana"/>
                <a:cs typeface="Verdana"/>
                <a:sym typeface="Verdana"/>
              </a:rPr>
              <a:t>0</a:t>
            </a:r>
            <a:r>
              <a:rPr lang="ja" sz="1000">
                <a:solidFill>
                  <a:srgbClr val="F7F7F2"/>
                </a:solidFill>
                <a:latin typeface="Verdana"/>
                <a:ea typeface="Verdana"/>
                <a:cs typeface="Verdana"/>
                <a:sym typeface="Verdana"/>
              </a:rPr>
              <a:t>, st), </a:t>
            </a:r>
            <a:r>
              <a:rPr lang="ja" sz="1000">
                <a:solidFill>
                  <a:srgbClr val="AE81FF"/>
                </a:solidFill>
                <a:latin typeface="Verdana"/>
                <a:ea typeface="Verdana"/>
                <a:cs typeface="Verdana"/>
                <a:sym typeface="Verdana"/>
              </a:rPr>
              <a:t>0.07</a:t>
            </a:r>
            <a:r>
              <a:rPr lang="ja" sz="1000">
                <a:solidFill>
                  <a:srgbClr val="F7F7F2"/>
                </a:solidFill>
                <a:latin typeface="Verdana"/>
                <a:ea typeface="Verdana"/>
                <a:cs typeface="Verdana"/>
                <a:sym typeface="Verdana"/>
              </a:rPr>
              <a:t>);</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chemeClr val="accent2"/>
                </a:solidFill>
                <a:latin typeface="Verdana"/>
                <a:ea typeface="Verdana"/>
                <a:cs typeface="Verdana"/>
                <a:sym typeface="Verdana"/>
              </a:rPr>
              <a:t>color</a:t>
            </a:r>
            <a:r>
              <a:rPr lang="ja" sz="1000">
                <a:solidFill>
                  <a:srgbClr val="F7F7F2"/>
                </a:solidFill>
                <a:latin typeface="Verdana"/>
                <a:ea typeface="Verdana"/>
                <a:cs typeface="Verdana"/>
                <a:sym typeface="Verdana"/>
              </a:rPr>
              <a:t> = </a:t>
            </a:r>
            <a:r>
              <a:rPr lang="ja" sz="1000">
                <a:solidFill>
                  <a:srgbClr val="F92671"/>
                </a:solidFill>
                <a:latin typeface="Verdana"/>
                <a:ea typeface="Verdana"/>
                <a:cs typeface="Verdana"/>
                <a:sym typeface="Verdana"/>
              </a:rPr>
              <a:t>lerp</a:t>
            </a:r>
            <a:r>
              <a:rPr lang="ja" sz="1000">
                <a:solidFill>
                  <a:srgbClr val="F7F7F2"/>
                </a:solidFill>
                <a:latin typeface="Verdana"/>
                <a:ea typeface="Verdana"/>
                <a:cs typeface="Verdana"/>
                <a:sym typeface="Verdana"/>
              </a:rPr>
              <a:t>(</a:t>
            </a:r>
            <a:r>
              <a:rPr lang="ja" sz="1000">
                <a:solidFill>
                  <a:srgbClr val="FFFFFF"/>
                </a:solidFill>
                <a:latin typeface="Verdana"/>
                <a:ea typeface="Verdana"/>
                <a:cs typeface="Verdana"/>
                <a:sym typeface="Verdana"/>
              </a:rPr>
              <a:t>color</a:t>
            </a: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float4</a:t>
            </a:r>
            <a:r>
              <a:rPr lang="ja" sz="1000">
                <a:solidFill>
                  <a:srgbClr val="F7F7F2"/>
                </a:solidFill>
                <a:latin typeface="Verdana"/>
                <a:ea typeface="Verdana"/>
                <a:cs typeface="Verdana"/>
                <a:sym typeface="Verdana"/>
              </a:rPr>
              <a:t>(</a:t>
            </a:r>
            <a:r>
              <a:rPr lang="ja" sz="1000">
                <a:solidFill>
                  <a:srgbClr val="AE81FF"/>
                </a:solidFill>
                <a:latin typeface="Verdana"/>
                <a:ea typeface="Verdana"/>
                <a:cs typeface="Verdana"/>
                <a:sym typeface="Verdana"/>
              </a:rPr>
              <a:t>0.99</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0.78</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0</a:t>
            </a:r>
            <a:r>
              <a:rPr lang="ja" sz="1000">
                <a:solidFill>
                  <a:srgbClr val="F7F7F2"/>
                </a:solidFill>
                <a:latin typeface="Verdana"/>
                <a:ea typeface="Verdana"/>
                <a:cs typeface="Verdana"/>
                <a:sym typeface="Verdana"/>
              </a:rPr>
              <a:t>, </a:t>
            </a:r>
            <a:r>
              <a:rPr lang="ja" sz="1000">
                <a:solidFill>
                  <a:srgbClr val="AE81FF"/>
                </a:solidFill>
                <a:latin typeface="Verdana"/>
                <a:ea typeface="Verdana"/>
                <a:cs typeface="Verdana"/>
                <a:sym typeface="Verdana"/>
              </a:rPr>
              <a:t>1</a:t>
            </a:r>
            <a:r>
              <a:rPr lang="ja" sz="1000">
                <a:solidFill>
                  <a:srgbClr val="F7F7F2"/>
                </a:solidFill>
                <a:latin typeface="Verdana"/>
                <a:ea typeface="Verdana"/>
                <a:cs typeface="Verdana"/>
                <a:sym typeface="Verdana"/>
              </a:rPr>
              <a:t>), cap);</a:t>
            </a:r>
            <a:endParaRPr sz="1000">
              <a:solidFill>
                <a:srgbClr val="F7F7F2"/>
              </a:solidFill>
              <a:latin typeface="Verdana"/>
              <a:ea typeface="Verdana"/>
              <a:cs typeface="Verdana"/>
              <a:sym typeface="Verdana"/>
            </a:endParaRPr>
          </a:p>
          <a:p>
            <a:pPr indent="0" lvl="0" marL="0" rtl="0" algn="l">
              <a:spcBef>
                <a:spcPts val="0"/>
              </a:spcBef>
              <a:spcAft>
                <a:spcPts val="0"/>
              </a:spcAft>
              <a:buNone/>
            </a:pPr>
            <a:r>
              <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    </a:t>
            </a:r>
            <a:r>
              <a:rPr lang="ja" sz="1000">
                <a:solidFill>
                  <a:srgbClr val="F92671"/>
                </a:solidFill>
                <a:latin typeface="Verdana"/>
                <a:ea typeface="Verdana"/>
                <a:cs typeface="Verdana"/>
                <a:sym typeface="Verdana"/>
              </a:rPr>
              <a:t>return</a:t>
            </a:r>
            <a:r>
              <a:rPr lang="ja" sz="1000">
                <a:solidFill>
                  <a:srgbClr val="F7F7F2"/>
                </a:solidFill>
                <a:latin typeface="Verdana"/>
                <a:ea typeface="Verdana"/>
                <a:cs typeface="Verdana"/>
                <a:sym typeface="Verdana"/>
              </a:rPr>
              <a:t> </a:t>
            </a:r>
            <a:r>
              <a:rPr lang="ja" sz="1000">
                <a:solidFill>
                  <a:schemeClr val="dk1"/>
                </a:solidFill>
                <a:latin typeface="Verdana"/>
                <a:ea typeface="Verdana"/>
                <a:cs typeface="Verdana"/>
                <a:sym typeface="Verdana"/>
              </a:rPr>
              <a:t>color</a:t>
            </a:r>
            <a:r>
              <a:rPr lang="ja" sz="1000">
                <a:solidFill>
                  <a:srgbClr val="F7F7F2"/>
                </a:solidFill>
                <a:latin typeface="Verdana"/>
                <a:ea typeface="Verdana"/>
                <a:cs typeface="Verdana"/>
                <a:sym typeface="Verdana"/>
              </a:rPr>
              <a:t>;</a:t>
            </a:r>
            <a:endParaRPr sz="1000">
              <a:solidFill>
                <a:srgbClr val="F7F7F2"/>
              </a:solidFill>
              <a:latin typeface="Verdana"/>
              <a:ea typeface="Verdana"/>
              <a:cs typeface="Verdana"/>
              <a:sym typeface="Verdana"/>
            </a:endParaRPr>
          </a:p>
          <a:p>
            <a:pPr indent="0" lvl="0" marL="0" rtl="0" algn="l">
              <a:spcBef>
                <a:spcPts val="0"/>
              </a:spcBef>
              <a:spcAft>
                <a:spcPts val="0"/>
              </a:spcAft>
              <a:buNone/>
            </a:pPr>
            <a:r>
              <a:rPr lang="ja" sz="1000">
                <a:solidFill>
                  <a:srgbClr val="F7F7F2"/>
                </a:solidFill>
                <a:latin typeface="Verdana"/>
                <a:ea typeface="Verdana"/>
                <a:cs typeface="Verdana"/>
                <a:sym typeface="Verdana"/>
              </a:rPr>
              <a:t>}</a:t>
            </a:r>
            <a:endParaRPr sz="1000">
              <a:solidFill>
                <a:srgbClr val="F92671"/>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6005323" y="0"/>
            <a:ext cx="2580205" cy="5143501"/>
          </a:xfrm>
          <a:prstGeom prst="rect">
            <a:avLst/>
          </a:prstGeom>
          <a:noFill/>
          <a:ln>
            <a:noFill/>
          </a:ln>
        </p:spPr>
      </p:pic>
      <p:sp>
        <p:nvSpPr>
          <p:cNvPr id="93" name="Google Shape;93;p1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4800">
                <a:solidFill>
                  <a:schemeClr val="hlink"/>
                </a:solidFill>
                <a:latin typeface="HiraMaruPro-W4"/>
                <a:ea typeface="HiraMaruPro-W4"/>
                <a:cs typeface="HiraMaruPro-W4"/>
                <a:sym typeface="HiraMaruPro-W4"/>
              </a:rPr>
              <a:t>約</a:t>
            </a:r>
            <a:r>
              <a:rPr lang="ja" sz="4800">
                <a:solidFill>
                  <a:schemeClr val="hlink"/>
                </a:solidFill>
                <a:uFill>
                  <a:noFill/>
                </a:uFill>
                <a:latin typeface="HiraMaruPro-W4"/>
                <a:ea typeface="HiraMaruPro-W4"/>
                <a:cs typeface="HiraMaruPro-W4"/>
                <a:sym typeface="HiraMaruPro-W4"/>
                <a:hlinkClick r:id="rId4"/>
              </a:rPr>
              <a:t>3ヶ月で41作品</a:t>
            </a:r>
            <a:endParaRPr sz="4800">
              <a:latin typeface="HiraMaruPro-W4"/>
              <a:ea typeface="HiraMaruPro-W4"/>
              <a:cs typeface="HiraMaruPro-W4"/>
              <a:sym typeface="HiraMaruPro-W4"/>
            </a:endParaRPr>
          </a:p>
          <a:p>
            <a:pPr indent="0" lvl="0" marL="0" rtl="0" algn="l">
              <a:spcBef>
                <a:spcPts val="1600"/>
              </a:spcBef>
              <a:spcAft>
                <a:spcPts val="1600"/>
              </a:spcAft>
              <a:buNone/>
            </a:pPr>
            <a:r>
              <a:t/>
            </a:r>
            <a:endParaRPr sz="9600">
              <a:solidFill>
                <a:srgbClr val="CC0000"/>
              </a:solidFill>
              <a:latin typeface="HiraMaruPro-W4"/>
              <a:ea typeface="HiraMaruPro-W4"/>
              <a:cs typeface="HiraMaruPro-W4"/>
              <a:sym typeface="HiraMaruPro-W4"/>
            </a:endParaRPr>
          </a:p>
        </p:txBody>
      </p:sp>
      <p:sp>
        <p:nvSpPr>
          <p:cNvPr id="94" name="Google Shape;94;p19"/>
          <p:cNvSpPr txBox="1"/>
          <p:nvPr/>
        </p:nvSpPr>
        <p:spPr>
          <a:xfrm>
            <a:off x="311700" y="35275"/>
            <a:ext cx="5912400" cy="112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2000" u="sng">
                <a:solidFill>
                  <a:schemeClr val="hlink"/>
                </a:solidFill>
                <a:latin typeface="HiraMaruPro-W4"/>
                <a:ea typeface="HiraMaruPro-W4"/>
                <a:cs typeface="HiraMaruPro-W4"/>
                <a:sym typeface="HiraMaruPro-W4"/>
                <a:hlinkClick r:id="rId5"/>
              </a:rPr>
              <a:t>https://setchi.jp/unity/shader-sketches/</a:t>
            </a:r>
            <a:endParaRPr sz="2000">
              <a:latin typeface="HiraMaruPro-W4"/>
              <a:ea typeface="HiraMaruPro-W4"/>
              <a:cs typeface="HiraMaruPro-W4"/>
              <a:sym typeface="HiraMaruPro-W4"/>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極座標を</a:t>
            </a:r>
            <a:r>
              <a:rPr lang="ja">
                <a:latin typeface="HiraMaruPro-W4"/>
                <a:ea typeface="HiraMaruPro-W4"/>
                <a:cs typeface="HiraMaruPro-W4"/>
                <a:sym typeface="HiraMaruPro-W4"/>
              </a:rPr>
              <a:t>使った作品</a:t>
            </a:r>
            <a:endParaRPr>
              <a:latin typeface="HiraMaruPro-W4"/>
              <a:ea typeface="HiraMaruPro-W4"/>
              <a:cs typeface="HiraMaruPro-W4"/>
              <a:sym typeface="HiraMaruPro-W4"/>
            </a:endParaRPr>
          </a:p>
        </p:txBody>
      </p:sp>
      <p:pic>
        <p:nvPicPr>
          <p:cNvPr id="573" name="Google Shape;573;p82"/>
          <p:cNvPicPr preferRelativeResize="0"/>
          <p:nvPr/>
        </p:nvPicPr>
        <p:blipFill>
          <a:blip r:embed="rId3">
            <a:alphaModFix/>
          </a:blip>
          <a:stretch>
            <a:fillRect/>
          </a:stretch>
        </p:blipFill>
        <p:spPr>
          <a:xfrm>
            <a:off x="4195325" y="1152475"/>
            <a:ext cx="3629425" cy="3629425"/>
          </a:xfrm>
          <a:prstGeom prst="rect">
            <a:avLst/>
          </a:prstGeom>
          <a:noFill/>
          <a:ln>
            <a:noFill/>
          </a:ln>
        </p:spPr>
      </p:pic>
      <p:pic>
        <p:nvPicPr>
          <p:cNvPr id="574" name="Google Shape;574;p82"/>
          <p:cNvPicPr preferRelativeResize="0"/>
          <p:nvPr/>
        </p:nvPicPr>
        <p:blipFill>
          <a:blip r:embed="rId4">
            <a:alphaModFix/>
          </a:blip>
          <a:stretch>
            <a:fillRect/>
          </a:stretch>
        </p:blipFill>
        <p:spPr>
          <a:xfrm>
            <a:off x="311700" y="1152475"/>
            <a:ext cx="3629425" cy="36294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83"/>
          <p:cNvSpPr txBox="1"/>
          <p:nvPr>
            <p:ph idx="1" type="body"/>
          </p:nvPr>
        </p:nvSpPr>
        <p:spPr>
          <a:xfrm>
            <a:off x="311700" y="0"/>
            <a:ext cx="8520600" cy="5143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ja" sz="4800">
                <a:solidFill>
                  <a:schemeClr val="dk1"/>
                </a:solidFill>
                <a:latin typeface="HiraMaruPro-W4"/>
                <a:ea typeface="HiraMaruPro-W4"/>
                <a:cs typeface="HiraMaruPro-W4"/>
                <a:sym typeface="HiraMaruPro-W4"/>
              </a:rPr>
              <a:t>歪み</a:t>
            </a:r>
            <a:endParaRPr sz="4800">
              <a:latin typeface="HiraMaruPro-W4"/>
              <a:ea typeface="HiraMaruPro-W4"/>
              <a:cs typeface="HiraMaruPro-W4"/>
              <a:sym typeface="HiraMaruPro-W4"/>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歪み</a:t>
            </a:r>
            <a:endParaRPr>
              <a:latin typeface="HiraMaruPro-W4"/>
              <a:ea typeface="HiraMaruPro-W4"/>
              <a:cs typeface="HiraMaruPro-W4"/>
              <a:sym typeface="HiraMaruPro-W4"/>
            </a:endParaRPr>
          </a:p>
        </p:txBody>
      </p:sp>
      <p:sp>
        <p:nvSpPr>
          <p:cNvPr id="585" name="Google Shape;585;p84"/>
          <p:cNvSpPr txBox="1"/>
          <p:nvPr>
            <p:ph idx="1" type="body"/>
          </p:nvPr>
        </p:nvSpPr>
        <p:spPr>
          <a:xfrm>
            <a:off x="4232450" y="1152475"/>
            <a:ext cx="487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2400">
                <a:latin typeface="HiraMaruPro-W4"/>
                <a:ea typeface="HiraMaruPro-W4"/>
                <a:cs typeface="HiraMaruPro-W4"/>
                <a:sym typeface="HiraMaruPro-W4"/>
              </a:rPr>
              <a:t>歪んだ図形を描く方法</a:t>
            </a:r>
            <a:endParaRPr sz="2400">
              <a:latin typeface="HiraMaruPro-W4"/>
              <a:ea typeface="HiraMaruPro-W4"/>
              <a:cs typeface="HiraMaruPro-W4"/>
              <a:sym typeface="HiraMaruPro-W4"/>
            </a:endParaRPr>
          </a:p>
        </p:txBody>
      </p:sp>
      <p:pic>
        <p:nvPicPr>
          <p:cNvPr id="586" name="Google Shape;586;p84"/>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歪み</a:t>
            </a:r>
            <a:endParaRPr>
              <a:latin typeface="HiraMaruPro-W4"/>
              <a:ea typeface="HiraMaruPro-W4"/>
              <a:cs typeface="HiraMaruPro-W4"/>
              <a:sym typeface="HiraMaruPro-W4"/>
            </a:endParaRPr>
          </a:p>
        </p:txBody>
      </p:sp>
      <p:sp>
        <p:nvSpPr>
          <p:cNvPr id="592" name="Google Shape;592;p85"/>
          <p:cNvSpPr/>
          <p:nvPr/>
        </p:nvSpPr>
        <p:spPr>
          <a:xfrm>
            <a:off x="1473037" y="1932325"/>
            <a:ext cx="1612625" cy="1594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5"/>
          <p:cNvSpPr/>
          <p:nvPr/>
        </p:nvSpPr>
        <p:spPr>
          <a:xfrm>
            <a:off x="2155488" y="1338300"/>
            <a:ext cx="274500" cy="48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5"/>
          <p:cNvSpPr txBox="1"/>
          <p:nvPr/>
        </p:nvSpPr>
        <p:spPr>
          <a:xfrm>
            <a:off x="4377075" y="744275"/>
            <a:ext cx="51036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595" name="Google Shape;595;p85"/>
          <p:cNvSpPr txBox="1"/>
          <p:nvPr>
            <p:ph idx="1" type="body"/>
          </p:nvPr>
        </p:nvSpPr>
        <p:spPr>
          <a:xfrm>
            <a:off x="2058013" y="744275"/>
            <a:ext cx="4226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chemeClr val="accent5"/>
                </a:solidFill>
              </a:rPr>
              <a:t>座標 (0, 0) ~ (1, 1)</a:t>
            </a:r>
            <a:endParaRPr>
              <a:solidFill>
                <a:schemeClr val="accent5"/>
              </a:solidFill>
            </a:endParaRPr>
          </a:p>
        </p:txBody>
      </p:sp>
      <p:sp>
        <p:nvSpPr>
          <p:cNvPr id="596" name="Google Shape;596;p85"/>
          <p:cNvSpPr/>
          <p:nvPr/>
        </p:nvSpPr>
        <p:spPr>
          <a:xfrm>
            <a:off x="2155488" y="3732800"/>
            <a:ext cx="274500" cy="48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5"/>
          <p:cNvSpPr txBox="1"/>
          <p:nvPr>
            <p:ph idx="1" type="body"/>
          </p:nvPr>
        </p:nvSpPr>
        <p:spPr>
          <a:xfrm>
            <a:off x="1712350" y="2534975"/>
            <a:ext cx="1134000" cy="7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rgbClr val="000000"/>
                </a:solidFill>
                <a:latin typeface="HiraMaruPro-W4"/>
                <a:ea typeface="HiraMaruPro-W4"/>
                <a:cs typeface="HiraMaruPro-W4"/>
                <a:sym typeface="HiraMaruPro-W4"/>
              </a:rPr>
              <a:t>関数</a:t>
            </a:r>
            <a:endParaRPr sz="3600">
              <a:solidFill>
                <a:srgbClr val="000000"/>
              </a:solidFill>
              <a:latin typeface="HiraMaruPro-W4"/>
              <a:ea typeface="HiraMaruPro-W4"/>
              <a:cs typeface="HiraMaruPro-W4"/>
              <a:sym typeface="HiraMaruPro-W4"/>
            </a:endParaRPr>
          </a:p>
        </p:txBody>
      </p:sp>
      <p:sp>
        <p:nvSpPr>
          <p:cNvPr id="598" name="Google Shape;598;p85"/>
          <p:cNvSpPr txBox="1"/>
          <p:nvPr>
            <p:ph idx="1" type="body"/>
          </p:nvPr>
        </p:nvSpPr>
        <p:spPr>
          <a:xfrm>
            <a:off x="2155488" y="4337275"/>
            <a:ext cx="4226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chemeClr val="accent5"/>
                </a:solidFill>
              </a:rPr>
              <a:t>色 (0, 0, 0, 0) ~ (1, 1, 1, 1)</a:t>
            </a:r>
            <a:endParaRPr>
              <a:solidFill>
                <a:schemeClr val="accent5"/>
              </a:solidFill>
            </a:endParaRPr>
          </a:p>
        </p:txBody>
      </p:sp>
      <p:sp>
        <p:nvSpPr>
          <p:cNvPr id="599" name="Google Shape;599;p85"/>
          <p:cNvSpPr txBox="1"/>
          <p:nvPr>
            <p:ph idx="1" type="body"/>
          </p:nvPr>
        </p:nvSpPr>
        <p:spPr>
          <a:xfrm>
            <a:off x="2520576" y="4064375"/>
            <a:ext cx="1134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CC0000"/>
                </a:solidFill>
              </a:rPr>
              <a:t>R </a:t>
            </a:r>
            <a:r>
              <a:rPr lang="ja">
                <a:solidFill>
                  <a:srgbClr val="6AA84F"/>
                </a:solidFill>
              </a:rPr>
              <a:t>G</a:t>
            </a:r>
            <a:r>
              <a:rPr lang="ja">
                <a:solidFill>
                  <a:srgbClr val="CC0000"/>
                </a:solidFill>
              </a:rPr>
              <a:t> </a:t>
            </a:r>
            <a:r>
              <a:rPr lang="ja">
                <a:solidFill>
                  <a:srgbClr val="3D85C6"/>
                </a:solidFill>
              </a:rPr>
              <a:t>B</a:t>
            </a:r>
            <a:r>
              <a:rPr lang="ja">
                <a:solidFill>
                  <a:srgbClr val="CC0000"/>
                </a:solidFill>
              </a:rPr>
              <a:t> </a:t>
            </a:r>
            <a:r>
              <a:rPr lang="ja">
                <a:solidFill>
                  <a:srgbClr val="FFFFFF"/>
                </a:solidFill>
              </a:rPr>
              <a:t>A</a:t>
            </a:r>
            <a:endParaRPr>
              <a:solidFill>
                <a:srgbClr val="FFFFFF"/>
              </a:solidFill>
            </a:endParaRPr>
          </a:p>
        </p:txBody>
      </p:sp>
      <p:sp>
        <p:nvSpPr>
          <p:cNvPr id="600" name="Google Shape;600;p85"/>
          <p:cNvSpPr txBox="1"/>
          <p:nvPr>
            <p:ph idx="1" type="body"/>
          </p:nvPr>
        </p:nvSpPr>
        <p:spPr>
          <a:xfrm>
            <a:off x="2657875" y="445025"/>
            <a:ext cx="7176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rPr>
              <a:t>U V</a:t>
            </a:r>
            <a:endParaRPr>
              <a:solidFill>
                <a:srgbClr val="FFFFFF"/>
              </a:solidFill>
            </a:endParaRPr>
          </a:p>
        </p:txBody>
      </p:sp>
      <p:sp>
        <p:nvSpPr>
          <p:cNvPr id="601" name="Google Shape;601;p85"/>
          <p:cNvSpPr txBox="1"/>
          <p:nvPr>
            <p:ph idx="1" type="body"/>
          </p:nvPr>
        </p:nvSpPr>
        <p:spPr>
          <a:xfrm>
            <a:off x="3604025" y="1621475"/>
            <a:ext cx="4747500" cy="20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座標を受け取って、その座標で塗りたい色を出力する関数をつくる</a:t>
            </a:r>
            <a:endParaRPr>
              <a:latin typeface="HiraMaruPro-W4"/>
              <a:ea typeface="HiraMaruPro-W4"/>
              <a:cs typeface="HiraMaruPro-W4"/>
              <a:sym typeface="HiraMaruPro-W4"/>
            </a:endParaRPr>
          </a:p>
          <a:p>
            <a:pPr indent="0" lvl="0" marL="0" rtl="0" algn="ctr">
              <a:spcBef>
                <a:spcPts val="1600"/>
              </a:spcBef>
              <a:spcAft>
                <a:spcPts val="0"/>
              </a:spcAft>
              <a:buNone/>
            </a:pPr>
            <a:r>
              <a:rPr lang="ja">
                <a:latin typeface="HiraMaruPro-W4"/>
                <a:ea typeface="HiraMaruPro-W4"/>
                <a:cs typeface="HiraMaruPro-W4"/>
                <a:sym typeface="HiraMaruPro-W4"/>
              </a:rPr>
              <a:t>↓</a:t>
            </a:r>
            <a:endParaRPr>
              <a:latin typeface="HiraMaruPro-W4"/>
              <a:ea typeface="HiraMaruPro-W4"/>
              <a:cs typeface="HiraMaruPro-W4"/>
              <a:sym typeface="HiraMaruPro-W4"/>
            </a:endParaRPr>
          </a:p>
          <a:p>
            <a:pPr indent="0" lvl="0" marL="0" rtl="0" algn="l">
              <a:spcBef>
                <a:spcPts val="1600"/>
              </a:spcBef>
              <a:spcAft>
                <a:spcPts val="1600"/>
              </a:spcAft>
              <a:buNone/>
            </a:pPr>
            <a:r>
              <a:rPr lang="ja">
                <a:latin typeface="HiraMaruPro-W4"/>
                <a:ea typeface="HiraMaruPro-W4"/>
                <a:cs typeface="HiraMaruPro-W4"/>
                <a:sym typeface="HiraMaruPro-W4"/>
              </a:rPr>
              <a:t>GPUで全ピクセル分実行されて絵になる</a:t>
            </a:r>
            <a:endParaRPr>
              <a:latin typeface="HiraMaruPro-W4"/>
              <a:ea typeface="HiraMaruPro-W4"/>
              <a:cs typeface="HiraMaruPro-W4"/>
              <a:sym typeface="HiraMaruPro-W4"/>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歪み</a:t>
            </a:r>
            <a:endParaRPr>
              <a:latin typeface="HiraMaruPro-W4"/>
              <a:ea typeface="HiraMaruPro-W4"/>
              <a:cs typeface="HiraMaruPro-W4"/>
              <a:sym typeface="HiraMaruPro-W4"/>
            </a:endParaRPr>
          </a:p>
        </p:txBody>
      </p:sp>
      <p:sp>
        <p:nvSpPr>
          <p:cNvPr id="607" name="Google Shape;607;p86"/>
          <p:cNvSpPr/>
          <p:nvPr/>
        </p:nvSpPr>
        <p:spPr>
          <a:xfrm>
            <a:off x="1473037" y="1932325"/>
            <a:ext cx="1612625" cy="1594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6"/>
          <p:cNvSpPr/>
          <p:nvPr/>
        </p:nvSpPr>
        <p:spPr>
          <a:xfrm>
            <a:off x="2155488" y="1338300"/>
            <a:ext cx="274500" cy="48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6"/>
          <p:cNvSpPr txBox="1"/>
          <p:nvPr/>
        </p:nvSpPr>
        <p:spPr>
          <a:xfrm>
            <a:off x="4377075" y="744275"/>
            <a:ext cx="51036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610" name="Google Shape;610;p86"/>
          <p:cNvSpPr txBox="1"/>
          <p:nvPr>
            <p:ph idx="1" type="body"/>
          </p:nvPr>
        </p:nvSpPr>
        <p:spPr>
          <a:xfrm>
            <a:off x="2058013" y="744275"/>
            <a:ext cx="4226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chemeClr val="accent5"/>
                </a:solidFill>
              </a:rPr>
              <a:t>座標 (0, 0) ~ (1, 1)</a:t>
            </a:r>
            <a:endParaRPr>
              <a:solidFill>
                <a:schemeClr val="accent5"/>
              </a:solidFill>
            </a:endParaRPr>
          </a:p>
        </p:txBody>
      </p:sp>
      <p:sp>
        <p:nvSpPr>
          <p:cNvPr id="611" name="Google Shape;611;p86"/>
          <p:cNvSpPr/>
          <p:nvPr/>
        </p:nvSpPr>
        <p:spPr>
          <a:xfrm>
            <a:off x="2155488" y="3732800"/>
            <a:ext cx="274500" cy="48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6"/>
          <p:cNvSpPr txBox="1"/>
          <p:nvPr>
            <p:ph idx="1" type="body"/>
          </p:nvPr>
        </p:nvSpPr>
        <p:spPr>
          <a:xfrm>
            <a:off x="1712350" y="2534975"/>
            <a:ext cx="1134000" cy="7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rgbClr val="000000"/>
                </a:solidFill>
                <a:latin typeface="HiraMaruPro-W4"/>
                <a:ea typeface="HiraMaruPro-W4"/>
                <a:cs typeface="HiraMaruPro-W4"/>
                <a:sym typeface="HiraMaruPro-W4"/>
              </a:rPr>
              <a:t>関数</a:t>
            </a:r>
            <a:endParaRPr sz="3600">
              <a:solidFill>
                <a:srgbClr val="000000"/>
              </a:solidFill>
              <a:latin typeface="HiraMaruPro-W4"/>
              <a:ea typeface="HiraMaruPro-W4"/>
              <a:cs typeface="HiraMaruPro-W4"/>
              <a:sym typeface="HiraMaruPro-W4"/>
            </a:endParaRPr>
          </a:p>
        </p:txBody>
      </p:sp>
      <p:sp>
        <p:nvSpPr>
          <p:cNvPr id="613" name="Google Shape;613;p86"/>
          <p:cNvSpPr txBox="1"/>
          <p:nvPr>
            <p:ph idx="1" type="body"/>
          </p:nvPr>
        </p:nvSpPr>
        <p:spPr>
          <a:xfrm>
            <a:off x="2155488" y="4337275"/>
            <a:ext cx="4226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chemeClr val="accent5"/>
                </a:solidFill>
              </a:rPr>
              <a:t>色 (0, 0, 0, 0) ~ (1, 1, 1, 1)</a:t>
            </a:r>
            <a:endParaRPr>
              <a:solidFill>
                <a:schemeClr val="accent5"/>
              </a:solidFill>
            </a:endParaRPr>
          </a:p>
        </p:txBody>
      </p:sp>
      <p:sp>
        <p:nvSpPr>
          <p:cNvPr id="614" name="Google Shape;614;p86"/>
          <p:cNvSpPr txBox="1"/>
          <p:nvPr>
            <p:ph idx="1" type="body"/>
          </p:nvPr>
        </p:nvSpPr>
        <p:spPr>
          <a:xfrm>
            <a:off x="2520576" y="4064375"/>
            <a:ext cx="1134000" cy="4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CC0000"/>
                </a:solidFill>
              </a:rPr>
              <a:t>R </a:t>
            </a:r>
            <a:r>
              <a:rPr lang="ja">
                <a:solidFill>
                  <a:srgbClr val="6AA84F"/>
                </a:solidFill>
              </a:rPr>
              <a:t>G</a:t>
            </a:r>
            <a:r>
              <a:rPr lang="ja">
                <a:solidFill>
                  <a:srgbClr val="CC0000"/>
                </a:solidFill>
              </a:rPr>
              <a:t> </a:t>
            </a:r>
            <a:r>
              <a:rPr lang="ja">
                <a:solidFill>
                  <a:srgbClr val="3D85C6"/>
                </a:solidFill>
              </a:rPr>
              <a:t>B</a:t>
            </a:r>
            <a:r>
              <a:rPr lang="ja">
                <a:solidFill>
                  <a:srgbClr val="CC0000"/>
                </a:solidFill>
              </a:rPr>
              <a:t> </a:t>
            </a:r>
            <a:r>
              <a:rPr lang="ja">
                <a:solidFill>
                  <a:srgbClr val="FFFFFF"/>
                </a:solidFill>
              </a:rPr>
              <a:t>A</a:t>
            </a:r>
            <a:endParaRPr>
              <a:solidFill>
                <a:srgbClr val="FFFFFF"/>
              </a:solidFill>
            </a:endParaRPr>
          </a:p>
        </p:txBody>
      </p:sp>
      <p:sp>
        <p:nvSpPr>
          <p:cNvPr id="615" name="Google Shape;615;p86"/>
          <p:cNvSpPr txBox="1"/>
          <p:nvPr>
            <p:ph idx="1" type="body"/>
          </p:nvPr>
        </p:nvSpPr>
        <p:spPr>
          <a:xfrm>
            <a:off x="2657875" y="445025"/>
            <a:ext cx="7176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a:solidFill>
                  <a:srgbClr val="FFFFFF"/>
                </a:solidFill>
              </a:rPr>
              <a:t>U V</a:t>
            </a:r>
            <a:endParaRPr>
              <a:solidFill>
                <a:srgbClr val="FFFFFF"/>
              </a:solidFill>
            </a:endParaRPr>
          </a:p>
        </p:txBody>
      </p:sp>
      <p:sp>
        <p:nvSpPr>
          <p:cNvPr id="616" name="Google Shape;616;p86"/>
          <p:cNvSpPr txBox="1"/>
          <p:nvPr>
            <p:ph idx="1" type="body"/>
          </p:nvPr>
        </p:nvSpPr>
        <p:spPr>
          <a:xfrm>
            <a:off x="3604025" y="1621475"/>
            <a:ext cx="4747500" cy="20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座標を受け取って、その座標で塗りたい色を出力する関数をつくる</a:t>
            </a:r>
            <a:endParaRPr>
              <a:latin typeface="HiraMaruPro-W4"/>
              <a:ea typeface="HiraMaruPro-W4"/>
              <a:cs typeface="HiraMaruPro-W4"/>
              <a:sym typeface="HiraMaruPro-W4"/>
            </a:endParaRPr>
          </a:p>
          <a:p>
            <a:pPr indent="0" lvl="0" marL="0" rtl="0" algn="ctr">
              <a:spcBef>
                <a:spcPts val="1600"/>
              </a:spcBef>
              <a:spcAft>
                <a:spcPts val="0"/>
              </a:spcAft>
              <a:buNone/>
            </a:pPr>
            <a:r>
              <a:rPr lang="ja">
                <a:latin typeface="HiraMaruPro-W4"/>
                <a:ea typeface="HiraMaruPro-W4"/>
                <a:cs typeface="HiraMaruPro-W4"/>
                <a:sym typeface="HiraMaruPro-W4"/>
              </a:rPr>
              <a:t>↓</a:t>
            </a:r>
            <a:endParaRPr>
              <a:latin typeface="HiraMaruPro-W4"/>
              <a:ea typeface="HiraMaruPro-W4"/>
              <a:cs typeface="HiraMaruPro-W4"/>
              <a:sym typeface="HiraMaruPro-W4"/>
            </a:endParaRPr>
          </a:p>
          <a:p>
            <a:pPr indent="0" lvl="0" marL="0" rtl="0" algn="l">
              <a:spcBef>
                <a:spcPts val="1600"/>
              </a:spcBef>
              <a:spcAft>
                <a:spcPts val="1600"/>
              </a:spcAft>
              <a:buNone/>
            </a:pPr>
            <a:r>
              <a:rPr lang="ja">
                <a:latin typeface="HiraMaruPro-W4"/>
                <a:ea typeface="HiraMaruPro-W4"/>
                <a:cs typeface="HiraMaruPro-W4"/>
                <a:sym typeface="HiraMaruPro-W4"/>
              </a:rPr>
              <a:t>GPUで全ピクセル分実行されて絵になる</a:t>
            </a:r>
            <a:endParaRPr>
              <a:latin typeface="HiraMaruPro-W4"/>
              <a:ea typeface="HiraMaruPro-W4"/>
              <a:cs typeface="HiraMaruPro-W4"/>
              <a:sym typeface="HiraMaruPro-W4"/>
            </a:endParaRPr>
          </a:p>
        </p:txBody>
      </p:sp>
      <p:sp>
        <p:nvSpPr>
          <p:cNvPr id="617" name="Google Shape;617;p86"/>
          <p:cNvSpPr txBox="1"/>
          <p:nvPr>
            <p:ph idx="1" type="body"/>
          </p:nvPr>
        </p:nvSpPr>
        <p:spPr>
          <a:xfrm>
            <a:off x="4478075" y="576425"/>
            <a:ext cx="3919200" cy="93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000">
                <a:solidFill>
                  <a:schemeClr val="accent6"/>
                </a:solidFill>
                <a:latin typeface="HiraMaruPro-W4"/>
                <a:ea typeface="HiraMaruPro-W4"/>
                <a:cs typeface="HiraMaruPro-W4"/>
                <a:sym typeface="HiraMaruPro-W4"/>
              </a:rPr>
              <a:t>← 歪</a:t>
            </a:r>
            <a:r>
              <a:rPr lang="ja" sz="3000">
                <a:solidFill>
                  <a:schemeClr val="accent6"/>
                </a:solidFill>
                <a:latin typeface="HiraMaruPro-W4"/>
                <a:ea typeface="HiraMaruPro-W4"/>
                <a:cs typeface="HiraMaruPro-W4"/>
                <a:sym typeface="HiraMaruPro-W4"/>
              </a:rPr>
              <a:t>めた</a:t>
            </a:r>
            <a:r>
              <a:rPr lang="ja" sz="3000">
                <a:solidFill>
                  <a:schemeClr val="accent6"/>
                </a:solidFill>
                <a:latin typeface="HiraMaruPro-W4"/>
                <a:ea typeface="HiraMaruPro-W4"/>
                <a:cs typeface="HiraMaruPro-W4"/>
                <a:sym typeface="HiraMaruPro-W4"/>
              </a:rPr>
              <a:t>座標</a:t>
            </a:r>
            <a:endParaRPr sz="3000">
              <a:solidFill>
                <a:schemeClr val="accent6"/>
              </a:solidFill>
              <a:latin typeface="HiraMaruPro-W4"/>
              <a:ea typeface="HiraMaruPro-W4"/>
              <a:cs typeface="HiraMaruPro-W4"/>
              <a:sym typeface="HiraMaruPro-W4"/>
            </a:endParaRPr>
          </a:p>
        </p:txBody>
      </p:sp>
      <p:sp>
        <p:nvSpPr>
          <p:cNvPr id="618" name="Google Shape;618;p86"/>
          <p:cNvSpPr txBox="1"/>
          <p:nvPr>
            <p:ph idx="1" type="body"/>
          </p:nvPr>
        </p:nvSpPr>
        <p:spPr>
          <a:xfrm>
            <a:off x="5119000" y="4226725"/>
            <a:ext cx="3278400" cy="7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000">
                <a:solidFill>
                  <a:schemeClr val="accent6"/>
                </a:solidFill>
                <a:latin typeface="HiraMaruPro-W4"/>
                <a:ea typeface="HiraMaruPro-W4"/>
                <a:cs typeface="HiraMaruPro-W4"/>
                <a:sym typeface="HiraMaruPro-W4"/>
              </a:rPr>
              <a:t>→ 歪んだ絵</a:t>
            </a:r>
            <a:endParaRPr sz="3000">
              <a:solidFill>
                <a:schemeClr val="accent6"/>
              </a:solidFill>
              <a:latin typeface="HiraMaruPro-W4"/>
              <a:ea typeface="HiraMaruPro-W4"/>
              <a:cs typeface="HiraMaruPro-W4"/>
              <a:sym typeface="HiraMaruPro-W4"/>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歪み</a:t>
            </a:r>
            <a:endParaRPr>
              <a:latin typeface="HiraMaruPro-W4"/>
              <a:ea typeface="HiraMaruPro-W4"/>
              <a:cs typeface="HiraMaruPro-W4"/>
              <a:sym typeface="HiraMaruPro-W4"/>
            </a:endParaRPr>
          </a:p>
        </p:txBody>
      </p:sp>
      <p:sp>
        <p:nvSpPr>
          <p:cNvPr id="624" name="Google Shape;624;p87"/>
          <p:cNvSpPr txBox="1"/>
          <p:nvPr>
            <p:ph idx="1" type="body"/>
          </p:nvPr>
        </p:nvSpPr>
        <p:spPr>
          <a:xfrm>
            <a:off x="4110675" y="1152475"/>
            <a:ext cx="472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circle(</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st)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return</a:t>
            </a:r>
            <a:r>
              <a:rPr lang="ja" sz="1400">
                <a:solidFill>
                  <a:srgbClr val="F7F7F2"/>
                </a:solidFill>
                <a:highlight>
                  <a:srgbClr val="0000FF"/>
                </a:highlight>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step</a:t>
            </a:r>
            <a:r>
              <a:rPr lang="ja" sz="1400">
                <a:solidFill>
                  <a:srgbClr val="F7F7F2"/>
                </a:solidFill>
                <a:highlight>
                  <a:srgbClr val="0000FF"/>
                </a:highlight>
                <a:latin typeface="Verdana"/>
                <a:ea typeface="Verdana"/>
                <a:cs typeface="Verdana"/>
                <a:sym typeface="Verdana"/>
              </a:rPr>
              <a:t>(</a:t>
            </a:r>
            <a:r>
              <a:rPr lang="ja" sz="1400">
                <a:solidFill>
                  <a:srgbClr val="AE81FF"/>
                </a:solidFill>
                <a:highlight>
                  <a:srgbClr val="0000FF"/>
                </a:highlight>
                <a:latin typeface="Verdana"/>
                <a:ea typeface="Verdana"/>
                <a:cs typeface="Verdana"/>
                <a:sym typeface="Verdana"/>
              </a:rPr>
              <a:t>0.3</a:t>
            </a:r>
            <a:r>
              <a:rPr lang="ja" sz="1400">
                <a:solidFill>
                  <a:srgbClr val="F7F7F2"/>
                </a:solidFill>
                <a:highlight>
                  <a:srgbClr val="0000FF"/>
                </a:highlight>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distance</a:t>
            </a:r>
            <a:r>
              <a:rPr lang="ja" sz="1400">
                <a:solidFill>
                  <a:srgbClr val="F7F7F2"/>
                </a:solidFill>
                <a:highlight>
                  <a:srgbClr val="0000FF"/>
                </a:highlight>
                <a:latin typeface="Verdana"/>
                <a:ea typeface="Verdana"/>
                <a:cs typeface="Verdana"/>
                <a:sym typeface="Verdana"/>
              </a:rPr>
              <a:t>(</a:t>
            </a:r>
            <a:r>
              <a:rPr lang="ja" sz="1400">
                <a:solidFill>
                  <a:srgbClr val="AE81FF"/>
                </a:solidFill>
                <a:highlight>
                  <a:srgbClr val="0000FF"/>
                </a:highlight>
                <a:latin typeface="Verdana"/>
                <a:ea typeface="Verdana"/>
                <a:cs typeface="Verdana"/>
                <a:sym typeface="Verdana"/>
              </a:rPr>
              <a:t>0.5</a:t>
            </a:r>
            <a:r>
              <a:rPr lang="ja" sz="1400">
                <a:solidFill>
                  <a:srgbClr val="F7F7F2"/>
                </a:solidFill>
                <a:highlight>
                  <a:srgbClr val="0000FF"/>
                </a:highlight>
                <a:latin typeface="Verdana"/>
                <a:ea typeface="Verdana"/>
                <a:cs typeface="Verdana"/>
                <a:sym typeface="Verdana"/>
              </a:rPr>
              <a:t>, st));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a:t>
            </a:r>
            <a:endParaRPr sz="1400">
              <a:highlight>
                <a:srgbClr val="0000FF"/>
              </a:highlight>
              <a:latin typeface="Verdana"/>
              <a:ea typeface="Verdana"/>
              <a:cs typeface="Verdana"/>
              <a:sym typeface="Verdana"/>
            </a:endParaRPr>
          </a:p>
          <a:p>
            <a:pPr indent="0" lvl="0" marL="0" rtl="0" algn="l">
              <a:spcBef>
                <a:spcPts val="160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circle(i.uv);</a:t>
            </a:r>
            <a:r>
              <a:rPr lang="ja" sz="1400">
                <a:solidFill>
                  <a:srgbClr val="FFFFFF"/>
                </a:solidFill>
                <a:highlight>
                  <a:srgbClr val="0000FF"/>
                </a:highlight>
                <a:latin typeface="Verdana"/>
                <a:ea typeface="Verdana"/>
                <a:cs typeface="Verdana"/>
                <a:sym typeface="Verdana"/>
              </a:rPr>
              <a:t>  </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625" name="Google Shape;625;p87"/>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歪み</a:t>
            </a:r>
            <a:endParaRPr>
              <a:latin typeface="HiraMaruPro-W4"/>
              <a:ea typeface="HiraMaruPro-W4"/>
              <a:cs typeface="HiraMaruPro-W4"/>
              <a:sym typeface="HiraMaruPro-W4"/>
            </a:endParaRPr>
          </a:p>
        </p:txBody>
      </p:sp>
      <p:sp>
        <p:nvSpPr>
          <p:cNvPr id="631" name="Google Shape;631;p88"/>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circle(</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step</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0.3</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distance</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st));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latin typeface="Verdana"/>
              <a:ea typeface="Verdana"/>
              <a:cs typeface="Verdana"/>
              <a:sym typeface="Verdana"/>
            </a:endParaRPr>
          </a:p>
          <a:p>
            <a:pPr indent="0" lvl="0" marL="0" rtl="0" algn="l">
              <a:spcBef>
                <a:spcPts val="160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latin typeface="HiraMaruPro-W4"/>
                <a:ea typeface="HiraMaruPro-W4"/>
                <a:cs typeface="HiraMaruPro-W4"/>
                <a:sym typeface="HiraMaruPro-W4"/>
              </a:rPr>
              <a:t>// y 座標によって x 座標を歪ませる</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i.uv.x += </a:t>
            </a:r>
            <a:r>
              <a:rPr lang="ja" sz="1400">
                <a:solidFill>
                  <a:srgbClr val="F92671"/>
                </a:solidFill>
                <a:highlight>
                  <a:srgbClr val="0000FF"/>
                </a:highlight>
                <a:latin typeface="Verdana"/>
                <a:ea typeface="Verdana"/>
                <a:cs typeface="Verdana"/>
                <a:sym typeface="Verdana"/>
              </a:rPr>
              <a:t>sin</a:t>
            </a:r>
            <a:r>
              <a:rPr lang="ja" sz="1400">
                <a:solidFill>
                  <a:srgbClr val="F7F7F2"/>
                </a:solidFill>
                <a:highlight>
                  <a:srgbClr val="0000FF"/>
                </a:highlight>
                <a:latin typeface="Verdana"/>
                <a:ea typeface="Verdana"/>
                <a:cs typeface="Verdana"/>
                <a:sym typeface="Verdana"/>
              </a:rPr>
              <a:t>(i.uv.y * </a:t>
            </a:r>
            <a:r>
              <a:rPr lang="ja" sz="1400">
                <a:solidFill>
                  <a:srgbClr val="AE81FF"/>
                </a:solidFill>
                <a:highlight>
                  <a:srgbClr val="0000FF"/>
                </a:highlight>
                <a:latin typeface="Verdana"/>
                <a:ea typeface="Verdana"/>
                <a:cs typeface="Verdana"/>
                <a:sym typeface="Verdana"/>
              </a:rPr>
              <a:t>20</a:t>
            </a:r>
            <a:r>
              <a:rPr lang="ja" sz="1400">
                <a:solidFill>
                  <a:srgbClr val="F7F7F2"/>
                </a:solidFill>
                <a:highlight>
                  <a:srgbClr val="0000FF"/>
                </a:highlight>
                <a:latin typeface="Verdana"/>
                <a:ea typeface="Verdana"/>
                <a:cs typeface="Verdana"/>
                <a:sym typeface="Verdana"/>
              </a:rPr>
              <a:t>) * </a:t>
            </a:r>
            <a:r>
              <a:rPr lang="ja" sz="1400">
                <a:solidFill>
                  <a:srgbClr val="AE81FF"/>
                </a:solidFill>
                <a:highlight>
                  <a:srgbClr val="0000FF"/>
                </a:highlight>
                <a:latin typeface="Verdana"/>
                <a:ea typeface="Verdana"/>
                <a:cs typeface="Verdana"/>
                <a:sym typeface="Verdana"/>
              </a:rPr>
              <a:t>0.05</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circle(i.uv);</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p:txBody>
      </p:sp>
      <p:pic>
        <p:nvPicPr>
          <p:cNvPr id="632" name="Google Shape;632;p88"/>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歪み</a:t>
            </a:r>
            <a:endParaRPr>
              <a:latin typeface="HiraMaruPro-W4"/>
              <a:ea typeface="HiraMaruPro-W4"/>
              <a:cs typeface="HiraMaruPro-W4"/>
              <a:sym typeface="HiraMaruPro-W4"/>
            </a:endParaRPr>
          </a:p>
        </p:txBody>
      </p:sp>
      <p:sp>
        <p:nvSpPr>
          <p:cNvPr id="638" name="Google Shape;638;p89"/>
          <p:cNvSpPr txBox="1"/>
          <p:nvPr>
            <p:ph idx="1" type="body"/>
          </p:nvPr>
        </p:nvSpPr>
        <p:spPr>
          <a:xfrm>
            <a:off x="3941125" y="1064925"/>
            <a:ext cx="5202900" cy="38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latin typeface="HiraMaruPro-W4"/>
                <a:ea typeface="HiraMaruPro-W4"/>
                <a:cs typeface="HiraMaruPro-W4"/>
                <a:sym typeface="HiraMaruPro-W4"/>
              </a:rPr>
              <a:t>// 歪みの計算</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x = </a:t>
            </a:r>
            <a:r>
              <a:rPr lang="ja" sz="1400">
                <a:solidFill>
                  <a:srgbClr val="AE81FF"/>
                </a:solidFill>
                <a:latin typeface="Verdana"/>
                <a:ea typeface="Verdana"/>
                <a:cs typeface="Verdana"/>
                <a:sym typeface="Verdana"/>
              </a:rPr>
              <a:t>2</a:t>
            </a:r>
            <a:r>
              <a:rPr lang="ja" sz="1400">
                <a:solidFill>
                  <a:srgbClr val="F7F7F2"/>
                </a:solidFill>
                <a:latin typeface="Verdana"/>
                <a:ea typeface="Verdana"/>
                <a:cs typeface="Verdana"/>
                <a:sym typeface="Verdana"/>
              </a:rPr>
              <a:t> * i.uv.y + </a:t>
            </a:r>
            <a:r>
              <a:rPr lang="ja" sz="1400">
                <a:solidFill>
                  <a:srgbClr val="F92671"/>
                </a:solidFill>
                <a:latin typeface="Verdana"/>
                <a:ea typeface="Verdana"/>
                <a:cs typeface="Verdana"/>
                <a:sym typeface="Verdana"/>
              </a:rPr>
              <a:t>sin</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_Time</a:t>
            </a:r>
            <a:r>
              <a:rPr lang="ja" sz="1400">
                <a:solidFill>
                  <a:srgbClr val="F7F7F2"/>
                </a:solidFill>
                <a:latin typeface="Verdana"/>
                <a:ea typeface="Verdana"/>
                <a:cs typeface="Verdana"/>
                <a:sym typeface="Verdana"/>
              </a:rPr>
              <a:t>.y * </a:t>
            </a:r>
            <a:r>
              <a:rPr lang="ja" sz="1400">
                <a:solidFill>
                  <a:srgbClr val="AE81FF"/>
                </a:solidFill>
                <a:latin typeface="Verdana"/>
                <a:ea typeface="Verdana"/>
                <a:cs typeface="Verdana"/>
                <a:sym typeface="Verdana"/>
              </a:rPr>
              <a:t>5</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distort = </a:t>
            </a:r>
            <a:r>
              <a:rPr lang="ja" sz="1400">
                <a:solidFill>
                  <a:srgbClr val="F92671"/>
                </a:solidFill>
                <a:latin typeface="Verdana"/>
                <a:ea typeface="Verdana"/>
                <a:cs typeface="Verdana"/>
                <a:sym typeface="Verdana"/>
              </a:rPr>
              <a:t>sin</a:t>
            </a:r>
            <a:r>
              <a:rPr lang="ja" sz="1400">
                <a:solidFill>
                  <a:srgbClr val="F7F7F2"/>
                </a:solidFill>
                <a:latin typeface="Verdana"/>
                <a:ea typeface="Verdana"/>
                <a:cs typeface="Verdana"/>
                <a:sym typeface="Verdana"/>
              </a:rPr>
              <a:t>(</a:t>
            </a:r>
            <a:r>
              <a:rPr lang="ja" sz="1400">
                <a:solidFill>
                  <a:srgbClr val="F92671"/>
                </a:solidFill>
                <a:latin typeface="Verdana"/>
                <a:ea typeface="Verdana"/>
                <a:cs typeface="Verdana"/>
                <a:sym typeface="Verdana"/>
              </a:rPr>
              <a:t>_Time</a:t>
            </a:r>
            <a:r>
              <a:rPr lang="ja" sz="1400">
                <a:solidFill>
                  <a:srgbClr val="F7F7F2"/>
                </a:solidFill>
                <a:latin typeface="Verdana"/>
                <a:ea typeface="Verdana"/>
                <a:cs typeface="Verdana"/>
                <a:sym typeface="Verdana"/>
              </a:rPr>
              <a:t>.y * </a:t>
            </a:r>
            <a:r>
              <a:rPr lang="ja" sz="1400">
                <a:solidFill>
                  <a:srgbClr val="AE81FF"/>
                </a:solidFill>
                <a:latin typeface="Verdana"/>
                <a:ea typeface="Verdana"/>
                <a:cs typeface="Verdana"/>
                <a:sym typeface="Verdana"/>
              </a:rPr>
              <a:t>10</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0.1</a:t>
            </a: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sin</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5</a:t>
            </a:r>
            <a:r>
              <a:rPr lang="ja" sz="1400">
                <a:solidFill>
                  <a:srgbClr val="F7F7F2"/>
                </a:solidFill>
                <a:latin typeface="Verdana"/>
                <a:ea typeface="Verdana"/>
                <a:cs typeface="Verdana"/>
                <a:sym typeface="Verdana"/>
              </a:rPr>
              <a:t> * x) * (- (x -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 * (x -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74705E"/>
                </a:solidFill>
                <a:latin typeface="Verdana"/>
                <a:ea typeface="Verdana"/>
                <a:cs typeface="Verdana"/>
                <a:sym typeface="Verdana"/>
              </a:rPr>
              <a:t>    </a:t>
            </a:r>
            <a:r>
              <a:rPr lang="ja" sz="1400">
                <a:latin typeface="HiraMaruPro-W4"/>
                <a:ea typeface="HiraMaruPro-W4"/>
                <a:cs typeface="HiraMaruPro-W4"/>
                <a:sym typeface="HiraMaruPro-W4"/>
              </a:rPr>
              <a:t>// 座標を歪ませる</a:t>
            </a: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i.uv.x += distort;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latin typeface="HiraMaruPro-W4"/>
                <a:ea typeface="HiraMaruPro-W4"/>
                <a:cs typeface="HiraMaruPro-W4"/>
                <a:sym typeface="HiraMaruPro-W4"/>
              </a:rPr>
              <a:t>// RGB ごとに少しずつ座標をずらす</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(circle(i.uv -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distort) * </a:t>
            </a:r>
            <a:r>
              <a:rPr lang="ja" sz="1400">
                <a:solidFill>
                  <a:srgbClr val="AE81FF"/>
                </a:solidFill>
                <a:latin typeface="Verdana"/>
                <a:ea typeface="Verdana"/>
                <a:cs typeface="Verdana"/>
                <a:sym typeface="Verdana"/>
              </a:rPr>
              <a:t>0.3</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circle(i.uv +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distort) * </a:t>
            </a:r>
            <a:r>
              <a:rPr lang="ja" sz="1400">
                <a:solidFill>
                  <a:srgbClr val="AE81FF"/>
                </a:solidFill>
                <a:latin typeface="Verdana"/>
                <a:ea typeface="Verdana"/>
                <a:cs typeface="Verdana"/>
                <a:sym typeface="Verdana"/>
              </a:rPr>
              <a:t>0.3</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circle(i.uv +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(distort, </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 </a:t>
            </a:r>
            <a:r>
              <a:rPr lang="ja" sz="1400">
                <a:solidFill>
                  <a:srgbClr val="AE81FF"/>
                </a:solidFill>
                <a:latin typeface="Verdana"/>
                <a:ea typeface="Verdana"/>
                <a:cs typeface="Verdana"/>
                <a:sym typeface="Verdana"/>
              </a:rPr>
              <a:t>0.3</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p:txBody>
      </p:sp>
      <p:pic>
        <p:nvPicPr>
          <p:cNvPr id="639" name="Google Shape;639;p89"/>
          <p:cNvPicPr preferRelativeResize="0"/>
          <p:nvPr/>
        </p:nvPicPr>
        <p:blipFill>
          <a:blip r:embed="rId3">
            <a:alphaModFix/>
          </a:blip>
          <a:stretch>
            <a:fillRect/>
          </a:stretch>
        </p:blipFill>
        <p:spPr>
          <a:xfrm>
            <a:off x="311700" y="1152950"/>
            <a:ext cx="3629426" cy="36294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pic>
        <p:nvPicPr>
          <p:cNvPr id="644" name="Google Shape;644;p90"/>
          <p:cNvPicPr preferRelativeResize="0"/>
          <p:nvPr/>
        </p:nvPicPr>
        <p:blipFill>
          <a:blip r:embed="rId3">
            <a:alphaModFix/>
          </a:blip>
          <a:stretch>
            <a:fillRect/>
          </a:stretch>
        </p:blipFill>
        <p:spPr>
          <a:xfrm>
            <a:off x="-12" y="1348963"/>
            <a:ext cx="3003850" cy="3003826"/>
          </a:xfrm>
          <a:prstGeom prst="rect">
            <a:avLst/>
          </a:prstGeom>
          <a:noFill/>
          <a:ln>
            <a:noFill/>
          </a:ln>
        </p:spPr>
      </p:pic>
      <p:pic>
        <p:nvPicPr>
          <p:cNvPr id="645" name="Google Shape;645;p90"/>
          <p:cNvPicPr preferRelativeResize="0"/>
          <p:nvPr/>
        </p:nvPicPr>
        <p:blipFill>
          <a:blip r:embed="rId4">
            <a:alphaModFix/>
          </a:blip>
          <a:stretch>
            <a:fillRect/>
          </a:stretch>
        </p:blipFill>
        <p:spPr>
          <a:xfrm>
            <a:off x="3070075" y="1348975"/>
            <a:ext cx="3003850" cy="3003826"/>
          </a:xfrm>
          <a:prstGeom prst="rect">
            <a:avLst/>
          </a:prstGeom>
          <a:noFill/>
          <a:ln>
            <a:noFill/>
          </a:ln>
        </p:spPr>
      </p:pic>
      <p:pic>
        <p:nvPicPr>
          <p:cNvPr id="646" name="Google Shape;646;p90"/>
          <p:cNvPicPr preferRelativeResize="0"/>
          <p:nvPr/>
        </p:nvPicPr>
        <p:blipFill>
          <a:blip r:embed="rId5">
            <a:alphaModFix/>
          </a:blip>
          <a:stretch>
            <a:fillRect/>
          </a:stretch>
        </p:blipFill>
        <p:spPr>
          <a:xfrm>
            <a:off x="6140162" y="1348950"/>
            <a:ext cx="3003850" cy="3003850"/>
          </a:xfrm>
          <a:prstGeom prst="rect">
            <a:avLst/>
          </a:prstGeom>
          <a:noFill/>
          <a:ln>
            <a:noFill/>
          </a:ln>
        </p:spPr>
      </p:pic>
      <p:sp>
        <p:nvSpPr>
          <p:cNvPr id="647" name="Google Shape;647;p90"/>
          <p:cNvSpPr txBox="1"/>
          <p:nvPr/>
        </p:nvSpPr>
        <p:spPr>
          <a:xfrm>
            <a:off x="3070075" y="1348950"/>
            <a:ext cx="3298200" cy="675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ja" sz="1000">
                <a:solidFill>
                  <a:srgbClr val="F92671"/>
                </a:solidFill>
                <a:highlight>
                  <a:schemeClr val="lt1"/>
                </a:highlight>
                <a:latin typeface="Verdana"/>
                <a:ea typeface="Verdana"/>
                <a:cs typeface="Verdana"/>
                <a:sym typeface="Verdana"/>
              </a:rPr>
              <a:t>float</a:t>
            </a:r>
            <a:r>
              <a:rPr lang="ja" sz="1000">
                <a:solidFill>
                  <a:srgbClr val="F7F7F2"/>
                </a:solidFill>
                <a:highlight>
                  <a:schemeClr val="lt1"/>
                </a:highlight>
                <a:latin typeface="Verdana"/>
                <a:ea typeface="Verdana"/>
                <a:cs typeface="Verdana"/>
                <a:sym typeface="Verdana"/>
              </a:rPr>
              <a:t> st = i.uv;</a:t>
            </a:r>
            <a:endParaRPr sz="1000">
              <a:solidFill>
                <a:srgbClr val="F7F7F2"/>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None/>
            </a:pPr>
            <a:r>
              <a:rPr lang="ja" sz="1000">
                <a:solidFill>
                  <a:srgbClr val="F7F7F2"/>
                </a:solidFill>
                <a:highlight>
                  <a:schemeClr val="lt1"/>
                </a:highlight>
                <a:latin typeface="Verdana"/>
                <a:ea typeface="Verdana"/>
                <a:cs typeface="Verdana"/>
                <a:sym typeface="Verdana"/>
              </a:rPr>
              <a:t>st *= </a:t>
            </a:r>
            <a:r>
              <a:rPr lang="ja" sz="1000">
                <a:solidFill>
                  <a:srgbClr val="AE81FF"/>
                </a:solidFill>
                <a:highlight>
                  <a:schemeClr val="lt1"/>
                </a:highlight>
                <a:latin typeface="Verdana"/>
                <a:ea typeface="Verdana"/>
                <a:cs typeface="Verdana"/>
                <a:sym typeface="Verdana"/>
              </a:rPr>
              <a:t>1.0</a:t>
            </a:r>
            <a:r>
              <a:rPr lang="ja" sz="1000">
                <a:solidFill>
                  <a:srgbClr val="F7F7F2"/>
                </a:solidFill>
                <a:highlight>
                  <a:schemeClr val="lt1"/>
                </a:highlight>
                <a:latin typeface="Verdana"/>
                <a:ea typeface="Verdana"/>
                <a:cs typeface="Verdana"/>
                <a:sym typeface="Verdana"/>
              </a:rPr>
              <a:t> + </a:t>
            </a:r>
            <a:r>
              <a:rPr lang="ja" sz="1000">
                <a:solidFill>
                  <a:srgbClr val="AE81FF"/>
                </a:solidFill>
                <a:highlight>
                  <a:schemeClr val="lt1"/>
                </a:highlight>
                <a:latin typeface="Verdana"/>
                <a:ea typeface="Verdana"/>
                <a:cs typeface="Verdana"/>
                <a:sym typeface="Verdana"/>
              </a:rPr>
              <a:t>0.1</a:t>
            </a:r>
            <a:r>
              <a:rPr lang="ja" sz="1000">
                <a:solidFill>
                  <a:srgbClr val="F7F7F2"/>
                </a:solidFill>
                <a:highlight>
                  <a:schemeClr val="lt1"/>
                </a:highlight>
                <a:latin typeface="Verdana"/>
                <a:ea typeface="Verdana"/>
                <a:cs typeface="Verdana"/>
                <a:sym typeface="Verdana"/>
              </a:rPr>
              <a:t> * </a:t>
            </a:r>
            <a:r>
              <a:rPr lang="ja" sz="1000">
                <a:solidFill>
                  <a:srgbClr val="F92671"/>
                </a:solidFill>
                <a:highlight>
                  <a:schemeClr val="lt1"/>
                </a:highlight>
                <a:latin typeface="Verdana"/>
                <a:ea typeface="Verdana"/>
                <a:cs typeface="Verdana"/>
                <a:sym typeface="Verdana"/>
              </a:rPr>
              <a:t>sin</a:t>
            </a:r>
            <a:r>
              <a:rPr lang="ja" sz="1000">
                <a:solidFill>
                  <a:srgbClr val="F7F7F2"/>
                </a:solidFill>
                <a:highlight>
                  <a:schemeClr val="lt1"/>
                </a:highlight>
                <a:latin typeface="Verdana"/>
                <a:ea typeface="Verdana"/>
                <a:cs typeface="Verdana"/>
                <a:sym typeface="Verdana"/>
              </a:rPr>
              <a:t>(st.x * </a:t>
            </a:r>
            <a:r>
              <a:rPr lang="ja" sz="1000">
                <a:solidFill>
                  <a:srgbClr val="AE81FF"/>
                </a:solidFill>
                <a:highlight>
                  <a:schemeClr val="lt1"/>
                </a:highlight>
                <a:latin typeface="Verdana"/>
                <a:ea typeface="Verdana"/>
                <a:cs typeface="Verdana"/>
                <a:sym typeface="Verdana"/>
              </a:rPr>
              <a:t>5.0</a:t>
            </a:r>
            <a:r>
              <a:rPr lang="ja" sz="1000">
                <a:solidFill>
                  <a:srgbClr val="F7F7F2"/>
                </a:solidFill>
                <a:highlight>
                  <a:schemeClr val="lt1"/>
                </a:highlight>
                <a:latin typeface="Verdana"/>
                <a:ea typeface="Verdana"/>
                <a:cs typeface="Verdana"/>
                <a:sym typeface="Verdana"/>
              </a:rPr>
              <a:t> + </a:t>
            </a:r>
            <a:r>
              <a:rPr lang="ja" sz="1000">
                <a:solidFill>
                  <a:srgbClr val="F92671"/>
                </a:solidFill>
                <a:highlight>
                  <a:schemeClr val="lt1"/>
                </a:highlight>
                <a:latin typeface="Verdana"/>
                <a:ea typeface="Verdana"/>
                <a:cs typeface="Verdana"/>
                <a:sym typeface="Verdana"/>
              </a:rPr>
              <a:t>_Time</a:t>
            </a:r>
            <a:r>
              <a:rPr lang="ja" sz="1000">
                <a:solidFill>
                  <a:srgbClr val="F7F7F2"/>
                </a:solidFill>
                <a:highlight>
                  <a:schemeClr val="lt1"/>
                </a:highlight>
                <a:latin typeface="Verdana"/>
                <a:ea typeface="Verdana"/>
                <a:cs typeface="Verdana"/>
                <a:sym typeface="Verdana"/>
              </a:rPr>
              <a:t>.z) +</a:t>
            </a:r>
            <a:endParaRPr sz="1000">
              <a:solidFill>
                <a:srgbClr val="F7F7F2"/>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None/>
            </a:pPr>
            <a:r>
              <a:rPr lang="ja" sz="1000">
                <a:solidFill>
                  <a:srgbClr val="F7F7F2"/>
                </a:solidFill>
                <a:latin typeface="Verdana"/>
                <a:ea typeface="Verdana"/>
                <a:cs typeface="Verdana"/>
                <a:sym typeface="Verdana"/>
              </a:rPr>
              <a:t>                  </a:t>
            </a:r>
            <a:r>
              <a:rPr lang="ja" sz="1000">
                <a:solidFill>
                  <a:srgbClr val="AE81FF"/>
                </a:solidFill>
                <a:highlight>
                  <a:schemeClr val="lt1"/>
                </a:highlight>
                <a:latin typeface="Verdana"/>
                <a:ea typeface="Verdana"/>
                <a:cs typeface="Verdana"/>
                <a:sym typeface="Verdana"/>
              </a:rPr>
              <a:t>0.1</a:t>
            </a:r>
            <a:r>
              <a:rPr lang="ja" sz="1000">
                <a:solidFill>
                  <a:srgbClr val="F7F7F2"/>
                </a:solidFill>
                <a:highlight>
                  <a:schemeClr val="lt1"/>
                </a:highlight>
                <a:latin typeface="Verdana"/>
                <a:ea typeface="Verdana"/>
                <a:cs typeface="Verdana"/>
                <a:sym typeface="Verdana"/>
              </a:rPr>
              <a:t> * </a:t>
            </a:r>
            <a:r>
              <a:rPr lang="ja" sz="1000">
                <a:solidFill>
                  <a:srgbClr val="F92671"/>
                </a:solidFill>
                <a:highlight>
                  <a:schemeClr val="lt1"/>
                </a:highlight>
                <a:latin typeface="Verdana"/>
                <a:ea typeface="Verdana"/>
                <a:cs typeface="Verdana"/>
                <a:sym typeface="Verdana"/>
              </a:rPr>
              <a:t>sin</a:t>
            </a:r>
            <a:r>
              <a:rPr lang="ja" sz="1000">
                <a:solidFill>
                  <a:srgbClr val="F7F7F2"/>
                </a:solidFill>
                <a:highlight>
                  <a:schemeClr val="lt1"/>
                </a:highlight>
                <a:latin typeface="Verdana"/>
                <a:ea typeface="Verdana"/>
                <a:cs typeface="Verdana"/>
                <a:sym typeface="Verdana"/>
              </a:rPr>
              <a:t>(st.y * </a:t>
            </a:r>
            <a:r>
              <a:rPr lang="ja" sz="1000">
                <a:solidFill>
                  <a:srgbClr val="AE81FF"/>
                </a:solidFill>
                <a:highlight>
                  <a:schemeClr val="lt1"/>
                </a:highlight>
                <a:latin typeface="Verdana"/>
                <a:ea typeface="Verdana"/>
                <a:cs typeface="Verdana"/>
                <a:sym typeface="Verdana"/>
              </a:rPr>
              <a:t>3.0</a:t>
            </a:r>
            <a:r>
              <a:rPr lang="ja" sz="1000">
                <a:solidFill>
                  <a:srgbClr val="F7F7F2"/>
                </a:solidFill>
                <a:highlight>
                  <a:schemeClr val="lt1"/>
                </a:highlight>
                <a:latin typeface="Verdana"/>
                <a:ea typeface="Verdana"/>
                <a:cs typeface="Verdana"/>
                <a:sym typeface="Verdana"/>
              </a:rPr>
              <a:t> + </a:t>
            </a:r>
            <a:r>
              <a:rPr lang="ja" sz="1000">
                <a:solidFill>
                  <a:srgbClr val="F92671"/>
                </a:solidFill>
                <a:highlight>
                  <a:schemeClr val="lt1"/>
                </a:highlight>
                <a:latin typeface="Verdana"/>
                <a:ea typeface="Verdana"/>
                <a:cs typeface="Verdana"/>
                <a:sym typeface="Verdana"/>
              </a:rPr>
              <a:t>_Time</a:t>
            </a:r>
            <a:r>
              <a:rPr lang="ja" sz="1000">
                <a:solidFill>
                  <a:srgbClr val="F7F7F2"/>
                </a:solidFill>
                <a:highlight>
                  <a:schemeClr val="lt1"/>
                </a:highlight>
                <a:latin typeface="Verdana"/>
                <a:ea typeface="Verdana"/>
                <a:cs typeface="Verdana"/>
                <a:sym typeface="Verdana"/>
              </a:rPr>
              <a:t>.z);</a:t>
            </a:r>
            <a:endParaRPr sz="1000">
              <a:solidFill>
                <a:srgbClr val="F7F7F2"/>
              </a:solidFill>
              <a:highlight>
                <a:schemeClr val="lt1"/>
              </a:highlight>
              <a:latin typeface="Verdana"/>
              <a:ea typeface="Verdana"/>
              <a:cs typeface="Verdana"/>
              <a:sym typeface="Verdana"/>
            </a:endParaRPr>
          </a:p>
        </p:txBody>
      </p:sp>
      <p:sp>
        <p:nvSpPr>
          <p:cNvPr id="648" name="Google Shape;648;p90"/>
          <p:cNvSpPr txBox="1"/>
          <p:nvPr/>
        </p:nvSpPr>
        <p:spPr>
          <a:xfrm>
            <a:off x="0" y="1348975"/>
            <a:ext cx="3066000" cy="73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ja" sz="900">
                <a:solidFill>
                  <a:srgbClr val="F92671"/>
                </a:solidFill>
                <a:highlight>
                  <a:schemeClr val="lt1"/>
                </a:highlight>
                <a:latin typeface="Verdana"/>
                <a:ea typeface="Verdana"/>
                <a:cs typeface="Verdana"/>
                <a:sym typeface="Verdana"/>
              </a:rPr>
              <a:t>float2</a:t>
            </a:r>
            <a:r>
              <a:rPr lang="ja" sz="900">
                <a:solidFill>
                  <a:srgbClr val="F7F7F2"/>
                </a:solidFill>
                <a:highlight>
                  <a:schemeClr val="lt1"/>
                </a:highlight>
                <a:latin typeface="Verdana"/>
                <a:ea typeface="Verdana"/>
                <a:cs typeface="Verdana"/>
                <a:sym typeface="Verdana"/>
              </a:rPr>
              <a:t> st = i.uv;</a:t>
            </a:r>
            <a:endParaRPr sz="900">
              <a:solidFill>
                <a:srgbClr val="F7F7F2"/>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None/>
            </a:pPr>
            <a:r>
              <a:rPr lang="ja" sz="900">
                <a:solidFill>
                  <a:srgbClr val="F92671"/>
                </a:solidFill>
                <a:highlight>
                  <a:schemeClr val="lt1"/>
                </a:highlight>
                <a:latin typeface="Verdana"/>
                <a:ea typeface="Verdana"/>
                <a:cs typeface="Verdana"/>
                <a:sym typeface="Verdana"/>
              </a:rPr>
              <a:t>float</a:t>
            </a:r>
            <a:r>
              <a:rPr lang="ja" sz="900">
                <a:solidFill>
                  <a:srgbClr val="F7F7F2"/>
                </a:solidFill>
                <a:highlight>
                  <a:schemeClr val="lt1"/>
                </a:highlight>
                <a:latin typeface="Verdana"/>
                <a:ea typeface="Verdana"/>
                <a:cs typeface="Verdana"/>
                <a:sym typeface="Verdana"/>
              </a:rPr>
              <a:t> x = </a:t>
            </a:r>
            <a:r>
              <a:rPr lang="ja" sz="900">
                <a:solidFill>
                  <a:srgbClr val="AE81FF"/>
                </a:solidFill>
                <a:highlight>
                  <a:schemeClr val="lt1"/>
                </a:highlight>
                <a:latin typeface="Verdana"/>
                <a:ea typeface="Verdana"/>
                <a:cs typeface="Verdana"/>
                <a:sym typeface="Verdana"/>
              </a:rPr>
              <a:t>2</a:t>
            </a:r>
            <a:r>
              <a:rPr lang="ja" sz="900">
                <a:solidFill>
                  <a:srgbClr val="F7F7F2"/>
                </a:solidFill>
                <a:highlight>
                  <a:schemeClr val="lt1"/>
                </a:highlight>
                <a:latin typeface="Verdana"/>
                <a:ea typeface="Verdana"/>
                <a:cs typeface="Verdana"/>
                <a:sym typeface="Verdana"/>
              </a:rPr>
              <a:t> * st.y + </a:t>
            </a:r>
            <a:r>
              <a:rPr lang="ja" sz="900">
                <a:solidFill>
                  <a:srgbClr val="F92671"/>
                </a:solidFill>
                <a:highlight>
                  <a:schemeClr val="lt1"/>
                </a:highlight>
                <a:latin typeface="Verdana"/>
                <a:ea typeface="Verdana"/>
                <a:cs typeface="Verdana"/>
                <a:sym typeface="Verdana"/>
              </a:rPr>
              <a:t>sin</a:t>
            </a:r>
            <a:r>
              <a:rPr lang="ja" sz="900">
                <a:solidFill>
                  <a:srgbClr val="F7F7F2"/>
                </a:solidFill>
                <a:highlight>
                  <a:schemeClr val="lt1"/>
                </a:highlight>
                <a:latin typeface="Verdana"/>
                <a:ea typeface="Verdana"/>
                <a:cs typeface="Verdana"/>
                <a:sym typeface="Verdana"/>
              </a:rPr>
              <a:t>(</a:t>
            </a:r>
            <a:r>
              <a:rPr lang="ja" sz="900">
                <a:solidFill>
                  <a:srgbClr val="F92671"/>
                </a:solidFill>
                <a:highlight>
                  <a:schemeClr val="lt1"/>
                </a:highlight>
                <a:latin typeface="Verdana"/>
                <a:ea typeface="Verdana"/>
                <a:cs typeface="Verdana"/>
                <a:sym typeface="Verdana"/>
              </a:rPr>
              <a:t>_Time</a:t>
            </a:r>
            <a:r>
              <a:rPr lang="ja" sz="900">
                <a:solidFill>
                  <a:srgbClr val="F7F7F2"/>
                </a:solidFill>
                <a:highlight>
                  <a:schemeClr val="lt1"/>
                </a:highlight>
                <a:latin typeface="Verdana"/>
                <a:ea typeface="Verdana"/>
                <a:cs typeface="Verdana"/>
                <a:sym typeface="Verdana"/>
              </a:rPr>
              <a:t>.y * </a:t>
            </a:r>
            <a:r>
              <a:rPr lang="ja" sz="900">
                <a:solidFill>
                  <a:srgbClr val="AE81FF"/>
                </a:solidFill>
                <a:highlight>
                  <a:schemeClr val="lt1"/>
                </a:highlight>
                <a:latin typeface="Verdana"/>
                <a:ea typeface="Verdana"/>
                <a:cs typeface="Verdana"/>
                <a:sym typeface="Verdana"/>
              </a:rPr>
              <a:t>5</a:t>
            </a:r>
            <a:r>
              <a:rPr lang="ja" sz="900">
                <a:solidFill>
                  <a:srgbClr val="F7F7F2"/>
                </a:solidFill>
                <a:highlight>
                  <a:schemeClr val="lt1"/>
                </a:highlight>
                <a:latin typeface="Verdana"/>
                <a:ea typeface="Verdana"/>
                <a:cs typeface="Verdana"/>
                <a:sym typeface="Verdana"/>
              </a:rPr>
              <a:t>);</a:t>
            </a:r>
            <a:endParaRPr sz="900">
              <a:solidFill>
                <a:srgbClr val="F7F7F2"/>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None/>
            </a:pPr>
            <a:r>
              <a:rPr lang="ja" sz="900">
                <a:solidFill>
                  <a:srgbClr val="F7F7F2"/>
                </a:solidFill>
                <a:highlight>
                  <a:schemeClr val="lt1"/>
                </a:highlight>
                <a:latin typeface="Verdana"/>
                <a:ea typeface="Verdana"/>
                <a:cs typeface="Verdana"/>
                <a:sym typeface="Verdana"/>
              </a:rPr>
              <a:t>st.x += </a:t>
            </a:r>
            <a:r>
              <a:rPr lang="ja" sz="900">
                <a:solidFill>
                  <a:srgbClr val="F92671"/>
                </a:solidFill>
                <a:highlight>
                  <a:schemeClr val="lt1"/>
                </a:highlight>
                <a:latin typeface="Verdana"/>
                <a:ea typeface="Verdana"/>
                <a:cs typeface="Verdana"/>
                <a:sym typeface="Verdana"/>
              </a:rPr>
              <a:t>sin</a:t>
            </a:r>
            <a:r>
              <a:rPr lang="ja" sz="900">
                <a:solidFill>
                  <a:srgbClr val="F7F7F2"/>
                </a:solidFill>
                <a:highlight>
                  <a:schemeClr val="lt1"/>
                </a:highlight>
                <a:latin typeface="Verdana"/>
                <a:ea typeface="Verdana"/>
                <a:cs typeface="Verdana"/>
                <a:sym typeface="Verdana"/>
              </a:rPr>
              <a:t>(</a:t>
            </a:r>
            <a:r>
              <a:rPr lang="ja" sz="900">
                <a:solidFill>
                  <a:srgbClr val="F92671"/>
                </a:solidFill>
                <a:highlight>
                  <a:schemeClr val="lt1"/>
                </a:highlight>
                <a:latin typeface="Verdana"/>
                <a:ea typeface="Verdana"/>
                <a:cs typeface="Verdana"/>
                <a:sym typeface="Verdana"/>
              </a:rPr>
              <a:t>_Time</a:t>
            </a:r>
            <a:r>
              <a:rPr lang="ja" sz="900">
                <a:solidFill>
                  <a:srgbClr val="F7F7F2"/>
                </a:solidFill>
                <a:highlight>
                  <a:schemeClr val="lt1"/>
                </a:highlight>
                <a:latin typeface="Verdana"/>
                <a:ea typeface="Verdana"/>
                <a:cs typeface="Verdana"/>
                <a:sym typeface="Verdana"/>
              </a:rPr>
              <a:t>.y * </a:t>
            </a:r>
            <a:r>
              <a:rPr lang="ja" sz="900">
                <a:solidFill>
                  <a:srgbClr val="AE81FF"/>
                </a:solidFill>
                <a:highlight>
                  <a:schemeClr val="lt1"/>
                </a:highlight>
                <a:latin typeface="Verdana"/>
                <a:ea typeface="Verdana"/>
                <a:cs typeface="Verdana"/>
                <a:sym typeface="Verdana"/>
              </a:rPr>
              <a:t>10</a:t>
            </a:r>
            <a:r>
              <a:rPr lang="ja" sz="900">
                <a:solidFill>
                  <a:srgbClr val="F7F7F2"/>
                </a:solidFill>
                <a:highlight>
                  <a:schemeClr val="lt1"/>
                </a:highlight>
                <a:latin typeface="Verdana"/>
                <a:ea typeface="Verdana"/>
                <a:cs typeface="Verdana"/>
                <a:sym typeface="Verdana"/>
              </a:rPr>
              <a:t>) * </a:t>
            </a:r>
            <a:r>
              <a:rPr lang="ja" sz="900">
                <a:solidFill>
                  <a:srgbClr val="AE81FF"/>
                </a:solidFill>
                <a:highlight>
                  <a:schemeClr val="lt1"/>
                </a:highlight>
                <a:latin typeface="Verdana"/>
                <a:ea typeface="Verdana"/>
                <a:cs typeface="Verdana"/>
                <a:sym typeface="Verdana"/>
              </a:rPr>
              <a:t>0.1</a:t>
            </a:r>
            <a:r>
              <a:rPr lang="ja" sz="900">
                <a:solidFill>
                  <a:srgbClr val="F7F7F2"/>
                </a:solidFill>
                <a:highlight>
                  <a:schemeClr val="lt1"/>
                </a:highlight>
                <a:latin typeface="Verdana"/>
                <a:ea typeface="Verdana"/>
                <a:cs typeface="Verdana"/>
                <a:sym typeface="Verdana"/>
              </a:rPr>
              <a:t> *</a:t>
            </a:r>
            <a:endParaRPr sz="900">
              <a:solidFill>
                <a:srgbClr val="F7F7F2"/>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None/>
            </a:pPr>
            <a:r>
              <a:rPr lang="ja" sz="900">
                <a:solidFill>
                  <a:srgbClr val="F7F7F2"/>
                </a:solidFill>
                <a:highlight>
                  <a:schemeClr val="lt1"/>
                </a:highlight>
                <a:latin typeface="Verdana"/>
                <a:ea typeface="Verdana"/>
                <a:cs typeface="Verdana"/>
                <a:sym typeface="Verdana"/>
              </a:rPr>
              <a:t>                 </a:t>
            </a:r>
            <a:r>
              <a:rPr lang="ja" sz="900">
                <a:solidFill>
                  <a:srgbClr val="F92671"/>
                </a:solidFill>
                <a:highlight>
                  <a:schemeClr val="lt1"/>
                </a:highlight>
                <a:latin typeface="Verdana"/>
                <a:ea typeface="Verdana"/>
                <a:cs typeface="Verdana"/>
                <a:sym typeface="Verdana"/>
              </a:rPr>
              <a:t>sin</a:t>
            </a:r>
            <a:r>
              <a:rPr lang="ja" sz="900">
                <a:solidFill>
                  <a:srgbClr val="F7F7F2"/>
                </a:solidFill>
                <a:highlight>
                  <a:schemeClr val="lt1"/>
                </a:highlight>
                <a:latin typeface="Verdana"/>
                <a:ea typeface="Verdana"/>
                <a:cs typeface="Verdana"/>
                <a:sym typeface="Verdana"/>
              </a:rPr>
              <a:t>(</a:t>
            </a:r>
            <a:r>
              <a:rPr lang="ja" sz="900">
                <a:solidFill>
                  <a:srgbClr val="AE81FF"/>
                </a:solidFill>
                <a:highlight>
                  <a:schemeClr val="lt1"/>
                </a:highlight>
                <a:latin typeface="Verdana"/>
                <a:ea typeface="Verdana"/>
                <a:cs typeface="Verdana"/>
                <a:sym typeface="Verdana"/>
              </a:rPr>
              <a:t>5</a:t>
            </a:r>
            <a:r>
              <a:rPr lang="ja" sz="900">
                <a:solidFill>
                  <a:srgbClr val="F7F7F2"/>
                </a:solidFill>
                <a:highlight>
                  <a:schemeClr val="lt1"/>
                </a:highlight>
                <a:latin typeface="Verdana"/>
                <a:ea typeface="Verdana"/>
                <a:cs typeface="Verdana"/>
                <a:sym typeface="Verdana"/>
              </a:rPr>
              <a:t> * x) * (- (x - </a:t>
            </a:r>
            <a:r>
              <a:rPr lang="ja" sz="900">
                <a:solidFill>
                  <a:srgbClr val="AE81FF"/>
                </a:solidFill>
                <a:highlight>
                  <a:schemeClr val="lt1"/>
                </a:highlight>
                <a:latin typeface="Verdana"/>
                <a:ea typeface="Verdana"/>
                <a:cs typeface="Verdana"/>
                <a:sym typeface="Verdana"/>
              </a:rPr>
              <a:t>1</a:t>
            </a:r>
            <a:r>
              <a:rPr lang="ja" sz="900">
                <a:solidFill>
                  <a:srgbClr val="F7F7F2"/>
                </a:solidFill>
                <a:highlight>
                  <a:schemeClr val="lt1"/>
                </a:highlight>
                <a:latin typeface="Verdana"/>
                <a:ea typeface="Verdana"/>
                <a:cs typeface="Verdana"/>
                <a:sym typeface="Verdana"/>
              </a:rPr>
              <a:t>) * (</a:t>
            </a:r>
            <a:r>
              <a:rPr lang="ja" sz="900">
                <a:solidFill>
                  <a:srgbClr val="F7F7F2"/>
                </a:solidFill>
                <a:highlight>
                  <a:schemeClr val="lt1"/>
                </a:highlight>
                <a:latin typeface="Verdana"/>
                <a:ea typeface="Verdana"/>
                <a:cs typeface="Verdana"/>
                <a:sym typeface="Verdana"/>
              </a:rPr>
              <a:t>x</a:t>
            </a:r>
            <a:r>
              <a:rPr lang="ja" sz="900">
                <a:solidFill>
                  <a:srgbClr val="F7F7F2"/>
                </a:solidFill>
                <a:highlight>
                  <a:schemeClr val="lt1"/>
                </a:highlight>
                <a:latin typeface="Verdana"/>
                <a:ea typeface="Verdana"/>
                <a:cs typeface="Verdana"/>
                <a:sym typeface="Verdana"/>
              </a:rPr>
              <a:t> - </a:t>
            </a:r>
            <a:r>
              <a:rPr lang="ja" sz="900">
                <a:solidFill>
                  <a:srgbClr val="AE81FF"/>
                </a:solidFill>
                <a:highlight>
                  <a:schemeClr val="lt1"/>
                </a:highlight>
                <a:latin typeface="Verdana"/>
                <a:ea typeface="Verdana"/>
                <a:cs typeface="Verdana"/>
                <a:sym typeface="Verdana"/>
              </a:rPr>
              <a:t>1</a:t>
            </a:r>
            <a:r>
              <a:rPr lang="ja" sz="900">
                <a:solidFill>
                  <a:srgbClr val="F7F7F2"/>
                </a:solidFill>
                <a:highlight>
                  <a:schemeClr val="lt1"/>
                </a:highlight>
                <a:latin typeface="Verdana"/>
                <a:ea typeface="Verdana"/>
                <a:cs typeface="Verdana"/>
                <a:sym typeface="Verdana"/>
              </a:rPr>
              <a:t>) + </a:t>
            </a:r>
            <a:r>
              <a:rPr lang="ja" sz="900">
                <a:solidFill>
                  <a:srgbClr val="AE81FF"/>
                </a:solidFill>
                <a:highlight>
                  <a:schemeClr val="lt1"/>
                </a:highlight>
                <a:latin typeface="Verdana"/>
                <a:ea typeface="Verdana"/>
                <a:cs typeface="Verdana"/>
                <a:sym typeface="Verdana"/>
              </a:rPr>
              <a:t>1</a:t>
            </a:r>
            <a:r>
              <a:rPr lang="ja" sz="900">
                <a:solidFill>
                  <a:srgbClr val="F7F7F2"/>
                </a:solidFill>
                <a:highlight>
                  <a:schemeClr val="lt1"/>
                </a:highlight>
                <a:latin typeface="Verdana"/>
                <a:ea typeface="Verdana"/>
                <a:cs typeface="Verdana"/>
                <a:sym typeface="Verdana"/>
              </a:rPr>
              <a:t>);</a:t>
            </a:r>
            <a:endParaRPr sz="900">
              <a:solidFill>
                <a:srgbClr val="F7F7F2"/>
              </a:solidFill>
              <a:highlight>
                <a:schemeClr val="lt1"/>
              </a:highlight>
              <a:latin typeface="Verdana"/>
              <a:ea typeface="Verdana"/>
              <a:cs typeface="Verdana"/>
              <a:sym typeface="Verdana"/>
            </a:endParaRPr>
          </a:p>
        </p:txBody>
      </p:sp>
      <p:sp>
        <p:nvSpPr>
          <p:cNvPr id="649" name="Google Shape;649;p90"/>
          <p:cNvSpPr txBox="1"/>
          <p:nvPr/>
        </p:nvSpPr>
        <p:spPr>
          <a:xfrm>
            <a:off x="6140175" y="1348950"/>
            <a:ext cx="3093600" cy="808800"/>
          </a:xfrm>
          <a:prstGeom prst="rect">
            <a:avLst/>
          </a:prstGeom>
          <a:noFill/>
          <a:ln>
            <a:noFill/>
          </a:ln>
        </p:spPr>
        <p:txBody>
          <a:bodyPr anchorCtr="0" anchor="b" bIns="91425" lIns="91425" spcFirstLastPara="1" rIns="91425" wrap="square" tIns="91425">
            <a:noAutofit/>
          </a:bodyPr>
          <a:lstStyle/>
          <a:p>
            <a:pPr indent="3759200" lvl="0" marL="0" rtl="0" algn="l">
              <a:lnSpc>
                <a:spcPct val="100000"/>
              </a:lnSpc>
              <a:spcBef>
                <a:spcPts val="0"/>
              </a:spcBef>
              <a:spcAft>
                <a:spcPts val="0"/>
              </a:spcAft>
              <a:buNone/>
            </a:pPr>
            <a:r>
              <a:rPr lang="ja" sz="1000">
                <a:solidFill>
                  <a:srgbClr val="F7F7F2"/>
                </a:solidFill>
                <a:highlight>
                  <a:schemeClr val="lt1"/>
                </a:highlight>
                <a:latin typeface="Verdana"/>
                <a:ea typeface="Verdana"/>
                <a:cs typeface="Verdana"/>
                <a:sym typeface="Verdana"/>
              </a:rPr>
              <a:t> </a:t>
            </a:r>
            <a:r>
              <a:rPr lang="ja" sz="1000">
                <a:solidFill>
                  <a:srgbClr val="F92671"/>
                </a:solidFill>
                <a:highlight>
                  <a:schemeClr val="lt1"/>
                </a:highlight>
                <a:latin typeface="Verdana"/>
                <a:ea typeface="Verdana"/>
                <a:cs typeface="Verdana"/>
                <a:sym typeface="Verdana"/>
              </a:rPr>
              <a:t>float2</a:t>
            </a:r>
            <a:r>
              <a:rPr lang="ja" sz="1000">
                <a:solidFill>
                  <a:srgbClr val="F7F7F2"/>
                </a:solidFill>
                <a:highlight>
                  <a:schemeClr val="lt1"/>
                </a:highlight>
                <a:latin typeface="Verdana"/>
                <a:ea typeface="Verdana"/>
                <a:cs typeface="Verdana"/>
                <a:sym typeface="Verdana"/>
              </a:rPr>
              <a:t> st = i.uv;</a:t>
            </a:r>
            <a:endParaRPr sz="1000">
              <a:solidFill>
                <a:srgbClr val="F7F7F2"/>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None/>
            </a:pPr>
            <a:r>
              <a:rPr lang="ja" sz="1000">
                <a:solidFill>
                  <a:srgbClr val="F7F7F2"/>
                </a:solidFill>
                <a:highlight>
                  <a:schemeClr val="lt1"/>
                </a:highlight>
                <a:latin typeface="Verdana"/>
                <a:ea typeface="Verdana"/>
                <a:cs typeface="Verdana"/>
                <a:sym typeface="Verdana"/>
              </a:rPr>
              <a:t>st -= </a:t>
            </a:r>
            <a:r>
              <a:rPr lang="ja" sz="1000">
                <a:solidFill>
                  <a:srgbClr val="AE81FF"/>
                </a:solidFill>
                <a:highlight>
                  <a:schemeClr val="lt1"/>
                </a:highlight>
                <a:latin typeface="Verdana"/>
                <a:ea typeface="Verdana"/>
                <a:cs typeface="Verdana"/>
                <a:sym typeface="Verdana"/>
              </a:rPr>
              <a:t>0.5</a:t>
            </a:r>
            <a:r>
              <a:rPr lang="ja" sz="1000">
                <a:solidFill>
                  <a:srgbClr val="F7F7F2"/>
                </a:solidFill>
                <a:highlight>
                  <a:schemeClr val="lt1"/>
                </a:highlight>
                <a:latin typeface="Verdana"/>
                <a:ea typeface="Verdana"/>
                <a:cs typeface="Verdana"/>
                <a:sym typeface="Verdana"/>
              </a:rPr>
              <a:t>;</a:t>
            </a:r>
            <a:endParaRPr sz="1000">
              <a:solidFill>
                <a:srgbClr val="F7F7F2"/>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None/>
            </a:pPr>
            <a:r>
              <a:rPr lang="ja" sz="1000">
                <a:solidFill>
                  <a:srgbClr val="F7F7F2"/>
                </a:solidFill>
                <a:highlight>
                  <a:schemeClr val="lt1"/>
                </a:highlight>
                <a:latin typeface="Verdana"/>
                <a:ea typeface="Verdana"/>
                <a:cs typeface="Verdana"/>
                <a:sym typeface="Verdana"/>
              </a:rPr>
              <a:t>st *= </a:t>
            </a:r>
            <a:r>
              <a:rPr lang="ja" sz="1000">
                <a:solidFill>
                  <a:srgbClr val="AE81FF"/>
                </a:solidFill>
                <a:highlight>
                  <a:schemeClr val="lt1"/>
                </a:highlight>
                <a:latin typeface="Verdana"/>
                <a:ea typeface="Verdana"/>
                <a:cs typeface="Verdana"/>
                <a:sym typeface="Verdana"/>
              </a:rPr>
              <a:t>1.0</a:t>
            </a:r>
            <a:r>
              <a:rPr lang="ja" sz="1000">
                <a:solidFill>
                  <a:srgbClr val="F7F7F2"/>
                </a:solidFill>
                <a:highlight>
                  <a:schemeClr val="lt1"/>
                </a:highlight>
                <a:latin typeface="Verdana"/>
                <a:ea typeface="Verdana"/>
                <a:cs typeface="Verdana"/>
                <a:sym typeface="Verdana"/>
              </a:rPr>
              <a:t> + </a:t>
            </a:r>
            <a:r>
              <a:rPr lang="ja" sz="1000">
                <a:solidFill>
                  <a:srgbClr val="AE81FF"/>
                </a:solidFill>
                <a:highlight>
                  <a:schemeClr val="lt1"/>
                </a:highlight>
                <a:latin typeface="Verdana"/>
                <a:ea typeface="Verdana"/>
                <a:cs typeface="Verdana"/>
                <a:sym typeface="Verdana"/>
              </a:rPr>
              <a:t>15</a:t>
            </a:r>
            <a:r>
              <a:rPr lang="ja" sz="1000">
                <a:solidFill>
                  <a:srgbClr val="F7F7F2"/>
                </a:solidFill>
                <a:highlight>
                  <a:schemeClr val="lt1"/>
                </a:highlight>
                <a:latin typeface="Verdana"/>
                <a:ea typeface="Verdana"/>
                <a:cs typeface="Verdana"/>
                <a:sym typeface="Verdana"/>
              </a:rPr>
              <a:t> * </a:t>
            </a:r>
            <a:r>
              <a:rPr lang="ja" sz="1000">
                <a:solidFill>
                  <a:srgbClr val="F92671"/>
                </a:solidFill>
                <a:highlight>
                  <a:schemeClr val="lt1"/>
                </a:highlight>
                <a:latin typeface="Verdana"/>
                <a:ea typeface="Verdana"/>
                <a:cs typeface="Verdana"/>
                <a:sym typeface="Verdana"/>
              </a:rPr>
              <a:t>pow</a:t>
            </a:r>
            <a:r>
              <a:rPr lang="ja" sz="1000">
                <a:solidFill>
                  <a:srgbClr val="F7F7F2"/>
                </a:solidFill>
                <a:highlight>
                  <a:schemeClr val="lt1"/>
                </a:highlight>
                <a:latin typeface="Verdana"/>
                <a:ea typeface="Verdana"/>
                <a:cs typeface="Verdana"/>
                <a:sym typeface="Verdana"/>
              </a:rPr>
              <a:t>(</a:t>
            </a:r>
            <a:r>
              <a:rPr lang="ja" sz="1000">
                <a:solidFill>
                  <a:srgbClr val="F92671"/>
                </a:solidFill>
                <a:highlight>
                  <a:schemeClr val="lt1"/>
                </a:highlight>
                <a:latin typeface="Verdana"/>
                <a:ea typeface="Verdana"/>
                <a:cs typeface="Verdana"/>
                <a:sym typeface="Verdana"/>
              </a:rPr>
              <a:t>length</a:t>
            </a:r>
            <a:r>
              <a:rPr lang="ja" sz="1000">
                <a:solidFill>
                  <a:srgbClr val="F7F7F2"/>
                </a:solidFill>
                <a:highlight>
                  <a:schemeClr val="lt1"/>
                </a:highlight>
                <a:latin typeface="Verdana"/>
                <a:ea typeface="Verdana"/>
                <a:cs typeface="Verdana"/>
                <a:sym typeface="Verdana"/>
              </a:rPr>
              <a:t>(i.uv - </a:t>
            </a:r>
            <a:r>
              <a:rPr lang="ja" sz="1000">
                <a:solidFill>
                  <a:srgbClr val="AE81FF"/>
                </a:solidFill>
                <a:highlight>
                  <a:schemeClr val="lt1"/>
                </a:highlight>
                <a:latin typeface="Verdana"/>
                <a:ea typeface="Verdana"/>
                <a:cs typeface="Verdana"/>
                <a:sym typeface="Verdana"/>
              </a:rPr>
              <a:t>0.5</a:t>
            </a:r>
            <a:r>
              <a:rPr lang="ja" sz="1000">
                <a:solidFill>
                  <a:srgbClr val="F7F7F2"/>
                </a:solidFill>
                <a:highlight>
                  <a:schemeClr val="lt1"/>
                </a:highlight>
                <a:latin typeface="Verdana"/>
                <a:ea typeface="Verdana"/>
                <a:cs typeface="Verdana"/>
                <a:sym typeface="Verdana"/>
              </a:rPr>
              <a:t>), </a:t>
            </a:r>
            <a:r>
              <a:rPr lang="ja" sz="1000">
                <a:solidFill>
                  <a:srgbClr val="AE81FF"/>
                </a:solidFill>
                <a:highlight>
                  <a:schemeClr val="lt1"/>
                </a:highlight>
                <a:latin typeface="Verdana"/>
                <a:ea typeface="Verdana"/>
                <a:cs typeface="Verdana"/>
                <a:sym typeface="Verdana"/>
              </a:rPr>
              <a:t>2</a:t>
            </a:r>
            <a:r>
              <a:rPr lang="ja" sz="1000">
                <a:solidFill>
                  <a:srgbClr val="F7F7F2"/>
                </a:solidFill>
                <a:highlight>
                  <a:schemeClr val="lt1"/>
                </a:highlight>
                <a:latin typeface="Verdana"/>
                <a:ea typeface="Verdana"/>
                <a:cs typeface="Verdana"/>
                <a:sym typeface="Verdana"/>
              </a:rPr>
              <a:t>);</a:t>
            </a:r>
            <a:endParaRPr sz="1000">
              <a:solidFill>
                <a:srgbClr val="F7F7F2"/>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None/>
            </a:pPr>
            <a:r>
              <a:rPr lang="ja" sz="1000">
                <a:solidFill>
                  <a:srgbClr val="F7F7F2"/>
                </a:solidFill>
                <a:highlight>
                  <a:schemeClr val="lt1"/>
                </a:highlight>
                <a:latin typeface="Verdana"/>
                <a:ea typeface="Verdana"/>
                <a:cs typeface="Verdana"/>
                <a:sym typeface="Verdana"/>
              </a:rPr>
              <a:t>st += </a:t>
            </a:r>
            <a:r>
              <a:rPr lang="ja" sz="1000">
                <a:solidFill>
                  <a:srgbClr val="AE81FF"/>
                </a:solidFill>
                <a:highlight>
                  <a:schemeClr val="lt1"/>
                </a:highlight>
                <a:latin typeface="Verdana"/>
                <a:ea typeface="Verdana"/>
                <a:cs typeface="Verdana"/>
                <a:sym typeface="Verdana"/>
              </a:rPr>
              <a:t>0.5</a:t>
            </a:r>
            <a:r>
              <a:rPr lang="ja" sz="1000">
                <a:solidFill>
                  <a:srgbClr val="F7F7F2"/>
                </a:solidFill>
                <a:highlight>
                  <a:schemeClr val="lt1"/>
                </a:highlight>
                <a:latin typeface="Verdana"/>
                <a:ea typeface="Verdana"/>
                <a:cs typeface="Verdana"/>
                <a:sym typeface="Verdana"/>
              </a:rPr>
              <a:t>;</a:t>
            </a:r>
            <a:endParaRPr sz="1000">
              <a:highlight>
                <a:schemeClr val="lt1"/>
              </a:highlight>
              <a:latin typeface="Verdana"/>
              <a:ea typeface="Verdana"/>
              <a:cs typeface="Verdana"/>
              <a:sym typeface="Verdana"/>
            </a:endParaRPr>
          </a:p>
        </p:txBody>
      </p:sp>
      <p:sp>
        <p:nvSpPr>
          <p:cNvPr id="650" name="Google Shape;650;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歪み</a:t>
            </a:r>
            <a:endParaRPr>
              <a:latin typeface="HiraMaruPro-W4"/>
              <a:ea typeface="HiraMaruPro-W4"/>
              <a:cs typeface="HiraMaruPro-W4"/>
              <a:sym typeface="HiraMaruPro-W4"/>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1"/>
          <p:cNvSpPr txBox="1"/>
          <p:nvPr>
            <p:ph idx="1" type="body"/>
          </p:nvPr>
        </p:nvSpPr>
        <p:spPr>
          <a:xfrm>
            <a:off x="311700" y="0"/>
            <a:ext cx="8520600" cy="5143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ja" sz="4800">
                <a:solidFill>
                  <a:schemeClr val="dk1"/>
                </a:solidFill>
                <a:latin typeface="HiraMaruPro-W4"/>
                <a:ea typeface="HiraMaruPro-W4"/>
                <a:cs typeface="HiraMaruPro-W4"/>
                <a:sym typeface="HiraMaruPro-W4"/>
              </a:rPr>
              <a:t>繰り返し</a:t>
            </a:r>
            <a:endParaRPr sz="4800">
              <a:latin typeface="HiraMaruPro-W4"/>
              <a:ea typeface="HiraMaruPro-W4"/>
              <a:cs typeface="HiraMaruPro-W4"/>
              <a:sym typeface="HiraMaruPro-W4"/>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4800">
                <a:solidFill>
                  <a:schemeClr val="hlink"/>
                </a:solidFill>
                <a:latin typeface="HiraMaruPro-W4"/>
                <a:ea typeface="HiraMaruPro-W4"/>
                <a:cs typeface="HiraMaruPro-W4"/>
                <a:sym typeface="HiraMaruPro-W4"/>
              </a:rPr>
              <a:t>約</a:t>
            </a:r>
            <a:r>
              <a:rPr lang="ja" sz="4800">
                <a:solidFill>
                  <a:schemeClr val="hlink"/>
                </a:solidFill>
                <a:uFill>
                  <a:noFill/>
                </a:uFill>
                <a:latin typeface="HiraMaruPro-W4"/>
                <a:ea typeface="HiraMaruPro-W4"/>
                <a:cs typeface="HiraMaruPro-W4"/>
                <a:sym typeface="HiraMaruPro-W4"/>
                <a:hlinkClick r:id="rId3"/>
              </a:rPr>
              <a:t>3ヶ月で41作品</a:t>
            </a:r>
            <a:endParaRPr sz="4800">
              <a:latin typeface="HiraMaruPro-W4"/>
              <a:ea typeface="HiraMaruPro-W4"/>
              <a:cs typeface="HiraMaruPro-W4"/>
              <a:sym typeface="HiraMaruPro-W4"/>
            </a:endParaRPr>
          </a:p>
          <a:p>
            <a:pPr indent="0" lvl="0" marL="0" rtl="0" algn="l">
              <a:spcBef>
                <a:spcPts val="1600"/>
              </a:spcBef>
              <a:spcAft>
                <a:spcPts val="0"/>
              </a:spcAft>
              <a:buNone/>
            </a:pPr>
            <a:r>
              <a:rPr lang="ja" sz="4800">
                <a:latin typeface="HiraMaruPro-W4"/>
                <a:ea typeface="HiraMaruPro-W4"/>
                <a:cs typeface="HiraMaruPro-W4"/>
                <a:sym typeface="HiraMaruPro-W4"/>
              </a:rPr>
              <a:t>全部 失恋のせい→</a:t>
            </a:r>
            <a:endParaRPr sz="4800">
              <a:latin typeface="HiraMaruPro-W4"/>
              <a:ea typeface="HiraMaruPro-W4"/>
              <a:cs typeface="HiraMaruPro-W4"/>
              <a:sym typeface="HiraMaruPro-W4"/>
            </a:endParaRPr>
          </a:p>
          <a:p>
            <a:pPr indent="0" lvl="0" marL="0" rtl="0" algn="l">
              <a:spcBef>
                <a:spcPts val="1600"/>
              </a:spcBef>
              <a:spcAft>
                <a:spcPts val="1600"/>
              </a:spcAft>
              <a:buNone/>
            </a:pPr>
            <a:r>
              <a:rPr lang="ja" sz="9600">
                <a:solidFill>
                  <a:srgbClr val="CC0000"/>
                </a:solidFill>
                <a:latin typeface="HiraMaruPro-W4"/>
                <a:ea typeface="HiraMaruPro-W4"/>
                <a:cs typeface="HiraMaruPro-W4"/>
                <a:sym typeface="HiraMaruPro-W4"/>
              </a:rPr>
              <a:t>楽しい</a:t>
            </a:r>
            <a:endParaRPr sz="9600">
              <a:solidFill>
                <a:srgbClr val="CC0000"/>
              </a:solidFill>
              <a:latin typeface="HiraMaruPro-W4"/>
              <a:ea typeface="HiraMaruPro-W4"/>
              <a:cs typeface="HiraMaruPro-W4"/>
              <a:sym typeface="HiraMaruPro-W4"/>
            </a:endParaRPr>
          </a:p>
        </p:txBody>
      </p:sp>
      <p:pic>
        <p:nvPicPr>
          <p:cNvPr id="100" name="Google Shape;100;p20"/>
          <p:cNvPicPr preferRelativeResize="0"/>
          <p:nvPr/>
        </p:nvPicPr>
        <p:blipFill>
          <a:blip r:embed="rId4">
            <a:alphaModFix/>
          </a:blip>
          <a:stretch>
            <a:fillRect/>
          </a:stretch>
        </p:blipFill>
        <p:spPr>
          <a:xfrm>
            <a:off x="6005323" y="0"/>
            <a:ext cx="2580205" cy="5143501"/>
          </a:xfrm>
          <a:prstGeom prst="rect">
            <a:avLst/>
          </a:prstGeom>
          <a:noFill/>
          <a:ln>
            <a:noFill/>
          </a:ln>
        </p:spPr>
      </p:pic>
      <p:sp>
        <p:nvSpPr>
          <p:cNvPr id="101" name="Google Shape;101;p20"/>
          <p:cNvSpPr txBox="1"/>
          <p:nvPr/>
        </p:nvSpPr>
        <p:spPr>
          <a:xfrm>
            <a:off x="311700" y="35275"/>
            <a:ext cx="5912400" cy="112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2000" u="sng">
                <a:solidFill>
                  <a:schemeClr val="hlink"/>
                </a:solidFill>
                <a:latin typeface="HiraMaruPro-W4"/>
                <a:ea typeface="HiraMaruPro-W4"/>
                <a:cs typeface="HiraMaruPro-W4"/>
                <a:sym typeface="HiraMaruPro-W4"/>
                <a:hlinkClick r:id="rId5"/>
              </a:rPr>
              <a:t>https://setchi.jp/unity/shader-sketches/</a:t>
            </a:r>
            <a:endParaRPr sz="2000">
              <a:latin typeface="HiraMaruPro-W4"/>
              <a:ea typeface="HiraMaruPro-W4"/>
              <a:cs typeface="HiraMaruPro-W4"/>
              <a:sym typeface="HiraMaruPro-W4"/>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p:txBody>
      </p:sp>
      <p:pic>
        <p:nvPicPr>
          <p:cNvPr id="661" name="Google Shape;661;p92"/>
          <p:cNvPicPr preferRelativeResize="0"/>
          <p:nvPr/>
        </p:nvPicPr>
        <p:blipFill>
          <a:blip r:embed="rId3">
            <a:alphaModFix/>
          </a:blip>
          <a:stretch>
            <a:fillRect/>
          </a:stretch>
        </p:blipFill>
        <p:spPr>
          <a:xfrm>
            <a:off x="311700" y="1152487"/>
            <a:ext cx="3629426" cy="3629426"/>
          </a:xfrm>
          <a:prstGeom prst="rect">
            <a:avLst/>
          </a:prstGeom>
          <a:noFill/>
          <a:ln>
            <a:noFill/>
          </a:ln>
        </p:spPr>
      </p:pic>
      <p:sp>
        <p:nvSpPr>
          <p:cNvPr id="662" name="Google Shape;662;p92"/>
          <p:cNvSpPr txBox="1"/>
          <p:nvPr>
            <p:ph idx="1" type="body"/>
          </p:nvPr>
        </p:nvSpPr>
        <p:spPr>
          <a:xfrm>
            <a:off x="4232450" y="1152475"/>
            <a:ext cx="487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400">
                <a:latin typeface="HiraMaruPro-W4"/>
                <a:ea typeface="HiraMaruPro-W4"/>
                <a:cs typeface="HiraMaruPro-W4"/>
                <a:sym typeface="HiraMaruPro-W4"/>
              </a:rPr>
              <a:t>画面にたくさん</a:t>
            </a:r>
            <a:r>
              <a:rPr lang="ja" sz="2400">
                <a:latin typeface="HiraMaruPro-W4"/>
                <a:ea typeface="HiraMaruPro-W4"/>
                <a:cs typeface="HiraMaruPro-W4"/>
                <a:sym typeface="HiraMaruPro-W4"/>
              </a:rPr>
              <a:t>図形</a:t>
            </a:r>
            <a:r>
              <a:rPr lang="ja" sz="2400">
                <a:latin typeface="HiraMaruPro-W4"/>
                <a:ea typeface="HiraMaruPro-W4"/>
                <a:cs typeface="HiraMaruPro-W4"/>
                <a:sym typeface="HiraMaruPro-W4"/>
              </a:rPr>
              <a:t>を並べる方法</a:t>
            </a:r>
            <a:endParaRPr sz="2400">
              <a:latin typeface="HiraMaruPro-W4"/>
              <a:ea typeface="HiraMaruPro-W4"/>
              <a:cs typeface="HiraMaruPro-W4"/>
              <a:sym typeface="HiraMaruPro-W4"/>
            </a:endParaRPr>
          </a:p>
          <a:p>
            <a:pPr indent="0" lvl="0" marL="0" rtl="0" algn="l">
              <a:spcBef>
                <a:spcPts val="1600"/>
              </a:spcBef>
              <a:spcAft>
                <a:spcPts val="1600"/>
              </a:spcAft>
              <a:buNone/>
            </a:pPr>
            <a:r>
              <a:t/>
            </a:r>
            <a:endParaRPr>
              <a:latin typeface="HiraMaruPro-W4"/>
              <a:ea typeface="HiraMaruPro-W4"/>
              <a:cs typeface="HiraMaruPro-W4"/>
              <a:sym typeface="HiraMaruPro-W4"/>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p:txBody>
      </p:sp>
      <p:sp>
        <p:nvSpPr>
          <p:cNvPr id="668" name="Google Shape;668;p9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4800">
                <a:solidFill>
                  <a:srgbClr val="F92671"/>
                </a:solidFill>
                <a:latin typeface="Verdana"/>
                <a:ea typeface="Verdana"/>
                <a:cs typeface="Verdana"/>
                <a:sym typeface="Verdana"/>
              </a:rPr>
              <a:t>frac</a:t>
            </a:r>
            <a:r>
              <a:rPr lang="ja" sz="4800">
                <a:solidFill>
                  <a:srgbClr val="F7F7F2"/>
                </a:solidFill>
                <a:latin typeface="Verdana"/>
                <a:ea typeface="Verdana"/>
                <a:cs typeface="Verdana"/>
                <a:sym typeface="Verdana"/>
              </a:rPr>
              <a:t>(x) </a:t>
            </a:r>
            <a:endParaRPr sz="4800">
              <a:latin typeface="Verdana"/>
              <a:ea typeface="Verdana"/>
              <a:cs typeface="Verdana"/>
              <a:sym typeface="Verdana"/>
            </a:endParaRPr>
          </a:p>
          <a:p>
            <a:pPr indent="0" lvl="0" marL="0" rtl="0" algn="ctr">
              <a:spcBef>
                <a:spcPts val="1600"/>
              </a:spcBef>
              <a:spcAft>
                <a:spcPts val="1600"/>
              </a:spcAft>
              <a:buNone/>
            </a:pPr>
            <a:r>
              <a:rPr lang="ja" sz="3600">
                <a:latin typeface="HiraMaruPro-W4"/>
                <a:ea typeface="HiraMaruPro-W4"/>
                <a:cs typeface="HiraMaruPro-W4"/>
                <a:sym typeface="HiraMaruPro-W4"/>
              </a:rPr>
              <a:t>x の小数部分を返す</a:t>
            </a:r>
            <a:endParaRPr sz="3600">
              <a:latin typeface="HiraMaruPro-W4"/>
              <a:ea typeface="HiraMaruPro-W4"/>
              <a:cs typeface="HiraMaruPro-W4"/>
              <a:sym typeface="HiraMaruPro-W4"/>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p:txBody>
      </p:sp>
      <p:sp>
        <p:nvSpPr>
          <p:cNvPr id="674" name="Google Shape;674;p94"/>
          <p:cNvSpPr txBox="1"/>
          <p:nvPr>
            <p:ph idx="1" type="body"/>
          </p:nvPr>
        </p:nvSpPr>
        <p:spPr>
          <a:xfrm>
            <a:off x="0" y="1152475"/>
            <a:ext cx="91440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3000">
                <a:solidFill>
                  <a:srgbClr val="F92671"/>
                </a:solidFill>
                <a:latin typeface="Verdana"/>
                <a:ea typeface="Verdana"/>
                <a:cs typeface="Verdana"/>
                <a:sym typeface="Verdana"/>
              </a:rPr>
              <a:t>frac</a:t>
            </a:r>
            <a:r>
              <a:rPr lang="ja" sz="3000">
                <a:solidFill>
                  <a:srgbClr val="F7F7F2"/>
                </a:solidFill>
                <a:latin typeface="Verdana"/>
                <a:ea typeface="Verdana"/>
                <a:cs typeface="Verdana"/>
                <a:sym typeface="Verdana"/>
              </a:rPr>
              <a:t>(</a:t>
            </a:r>
            <a:r>
              <a:rPr lang="ja" sz="3000">
                <a:solidFill>
                  <a:srgbClr val="AE81FF"/>
                </a:solidFill>
                <a:latin typeface="Verdana"/>
                <a:ea typeface="Verdana"/>
                <a:cs typeface="Verdana"/>
                <a:sym typeface="Verdana"/>
              </a:rPr>
              <a:t>3.14</a:t>
            </a:r>
            <a:r>
              <a:rPr lang="ja" sz="3000">
                <a:solidFill>
                  <a:srgbClr val="F7F7F2"/>
                </a:solidFill>
                <a:latin typeface="Verdana"/>
                <a:ea typeface="Verdana"/>
                <a:cs typeface="Verdana"/>
                <a:sym typeface="Verdana"/>
              </a:rPr>
              <a:t>) → </a:t>
            </a:r>
            <a:r>
              <a:rPr lang="ja" sz="3000">
                <a:solidFill>
                  <a:srgbClr val="AE81FF"/>
                </a:solidFill>
                <a:latin typeface="Verdana"/>
                <a:ea typeface="Verdana"/>
                <a:cs typeface="Verdana"/>
                <a:sym typeface="Verdana"/>
              </a:rPr>
              <a:t>0.14</a:t>
            </a:r>
            <a:r>
              <a:rPr lang="ja" sz="3000">
                <a:solidFill>
                  <a:srgbClr val="ADADAD"/>
                </a:solidFill>
                <a:latin typeface="Verdana"/>
                <a:ea typeface="Verdana"/>
                <a:cs typeface="Verdana"/>
                <a:sym typeface="Verdana"/>
              </a:rPr>
              <a:t>  </a:t>
            </a:r>
            <a:endParaRPr sz="3000">
              <a:latin typeface="Verdana"/>
              <a:ea typeface="Verdana"/>
              <a:cs typeface="Verdana"/>
              <a:sym typeface="Verdana"/>
            </a:endParaRPr>
          </a:p>
          <a:p>
            <a:pPr indent="0" lvl="0" marL="0" rtl="0" algn="ctr">
              <a:spcBef>
                <a:spcPts val="1600"/>
              </a:spcBef>
              <a:spcAft>
                <a:spcPts val="1600"/>
              </a:spcAft>
              <a:buNone/>
            </a:pPr>
            <a:r>
              <a:rPr lang="ja" sz="3000">
                <a:solidFill>
                  <a:srgbClr val="F92671"/>
                </a:solidFill>
                <a:latin typeface="Verdana"/>
                <a:ea typeface="Verdana"/>
                <a:cs typeface="Verdana"/>
                <a:sym typeface="Verdana"/>
              </a:rPr>
              <a:t>frac</a:t>
            </a:r>
            <a:r>
              <a:rPr lang="ja" sz="3000">
                <a:solidFill>
                  <a:srgbClr val="F7F7F2"/>
                </a:solidFill>
                <a:latin typeface="Verdana"/>
                <a:ea typeface="Verdana"/>
                <a:cs typeface="Verdana"/>
                <a:sym typeface="Verdana"/>
              </a:rPr>
              <a:t>(</a:t>
            </a:r>
            <a:r>
              <a:rPr lang="ja" sz="3000">
                <a:solidFill>
                  <a:srgbClr val="F92671"/>
                </a:solidFill>
                <a:latin typeface="Verdana"/>
                <a:ea typeface="Verdana"/>
                <a:cs typeface="Verdana"/>
                <a:sym typeface="Verdana"/>
              </a:rPr>
              <a:t>float2</a:t>
            </a:r>
            <a:r>
              <a:rPr lang="ja" sz="3000">
                <a:solidFill>
                  <a:srgbClr val="F7F7F2"/>
                </a:solidFill>
                <a:latin typeface="Verdana"/>
                <a:ea typeface="Verdana"/>
                <a:cs typeface="Verdana"/>
                <a:sym typeface="Verdana"/>
              </a:rPr>
              <a:t>(</a:t>
            </a:r>
            <a:r>
              <a:rPr lang="ja" sz="3000">
                <a:solidFill>
                  <a:srgbClr val="AE81FF"/>
                </a:solidFill>
                <a:latin typeface="Verdana"/>
                <a:ea typeface="Verdana"/>
                <a:cs typeface="Verdana"/>
                <a:sym typeface="Verdana"/>
              </a:rPr>
              <a:t>3.14</a:t>
            </a:r>
            <a:r>
              <a:rPr lang="ja" sz="3000">
                <a:solidFill>
                  <a:srgbClr val="F7F7F2"/>
                </a:solidFill>
                <a:latin typeface="Verdana"/>
                <a:ea typeface="Verdana"/>
                <a:cs typeface="Verdana"/>
                <a:sym typeface="Verdana"/>
              </a:rPr>
              <a:t>, </a:t>
            </a:r>
            <a:r>
              <a:rPr lang="ja" sz="3000">
                <a:solidFill>
                  <a:srgbClr val="AE81FF"/>
                </a:solidFill>
                <a:latin typeface="Verdana"/>
                <a:ea typeface="Verdana"/>
                <a:cs typeface="Verdana"/>
                <a:sym typeface="Verdana"/>
              </a:rPr>
              <a:t>6.28</a:t>
            </a:r>
            <a:r>
              <a:rPr lang="ja" sz="3000">
                <a:solidFill>
                  <a:srgbClr val="F7F7F2"/>
                </a:solidFill>
                <a:latin typeface="Verdana"/>
                <a:ea typeface="Verdana"/>
                <a:cs typeface="Verdana"/>
                <a:sym typeface="Verdana"/>
              </a:rPr>
              <a:t>)) → </a:t>
            </a:r>
            <a:r>
              <a:rPr lang="ja" sz="3000">
                <a:solidFill>
                  <a:srgbClr val="F92671"/>
                </a:solidFill>
                <a:latin typeface="Verdana"/>
                <a:ea typeface="Verdana"/>
                <a:cs typeface="Verdana"/>
                <a:sym typeface="Verdana"/>
              </a:rPr>
              <a:t>float2</a:t>
            </a:r>
            <a:r>
              <a:rPr lang="ja" sz="3000">
                <a:solidFill>
                  <a:srgbClr val="F7F7F2"/>
                </a:solidFill>
                <a:latin typeface="Verdana"/>
                <a:ea typeface="Verdana"/>
                <a:cs typeface="Verdana"/>
                <a:sym typeface="Verdana"/>
              </a:rPr>
              <a:t>(</a:t>
            </a:r>
            <a:r>
              <a:rPr lang="ja" sz="3000">
                <a:solidFill>
                  <a:srgbClr val="AE81FF"/>
                </a:solidFill>
                <a:latin typeface="Verdana"/>
                <a:ea typeface="Verdana"/>
                <a:cs typeface="Verdana"/>
                <a:sym typeface="Verdana"/>
              </a:rPr>
              <a:t>0.14</a:t>
            </a:r>
            <a:r>
              <a:rPr lang="ja" sz="3000">
                <a:solidFill>
                  <a:srgbClr val="F7F7F2"/>
                </a:solidFill>
                <a:latin typeface="Verdana"/>
                <a:ea typeface="Verdana"/>
                <a:cs typeface="Verdana"/>
                <a:sym typeface="Verdana"/>
              </a:rPr>
              <a:t>, </a:t>
            </a:r>
            <a:r>
              <a:rPr lang="ja" sz="3000">
                <a:solidFill>
                  <a:srgbClr val="AE81FF"/>
                </a:solidFill>
                <a:latin typeface="Verdana"/>
                <a:ea typeface="Verdana"/>
                <a:cs typeface="Verdana"/>
                <a:sym typeface="Verdana"/>
              </a:rPr>
              <a:t>0.28</a:t>
            </a:r>
            <a:r>
              <a:rPr lang="ja" sz="3000">
                <a:solidFill>
                  <a:srgbClr val="F7F7F2"/>
                </a:solidFill>
                <a:latin typeface="Verdana"/>
                <a:ea typeface="Verdana"/>
                <a:cs typeface="Verdana"/>
                <a:sym typeface="Verdana"/>
              </a:rPr>
              <a:t>)</a:t>
            </a:r>
            <a:endParaRPr sz="3000">
              <a:latin typeface="Verdana"/>
              <a:ea typeface="Verdana"/>
              <a:cs typeface="Verdana"/>
              <a:sym typeface="Verdan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p:txBody>
      </p:sp>
      <p:sp>
        <p:nvSpPr>
          <p:cNvPr id="680" name="Google Shape;680;p95"/>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st = </a:t>
            </a:r>
            <a:r>
              <a:rPr lang="ja" sz="1400">
                <a:solidFill>
                  <a:srgbClr val="F92671"/>
                </a:solidFill>
                <a:highlight>
                  <a:srgbClr val="0000FF"/>
                </a:highlight>
                <a:latin typeface="Verdana"/>
                <a:ea typeface="Verdana"/>
                <a:cs typeface="Verdana"/>
                <a:sym typeface="Verdana"/>
              </a:rPr>
              <a:t>frac</a:t>
            </a:r>
            <a:r>
              <a:rPr lang="ja" sz="1400">
                <a:solidFill>
                  <a:srgbClr val="F7F7F2"/>
                </a:solidFill>
                <a:highlight>
                  <a:srgbClr val="0000FF"/>
                </a:highlight>
                <a:latin typeface="Verdana"/>
                <a:ea typeface="Verdana"/>
                <a:cs typeface="Verdana"/>
                <a:sym typeface="Verdana"/>
              </a:rPr>
              <a:t>(i.uv);</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(st.x, st.y, </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681" name="Google Shape;681;p95"/>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p:txBody>
      </p:sp>
      <p:sp>
        <p:nvSpPr>
          <p:cNvPr id="687" name="Google Shape;687;p96"/>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n = </a:t>
            </a:r>
            <a:r>
              <a:rPr lang="ja" sz="1400">
                <a:solidFill>
                  <a:srgbClr val="AE81FF"/>
                </a:solidFill>
                <a:highlight>
                  <a:srgbClr val="0000FF"/>
                </a:highlight>
                <a:latin typeface="Verdana"/>
                <a:ea typeface="Verdana"/>
                <a:cs typeface="Verdana"/>
                <a:sym typeface="Verdana"/>
              </a:rPr>
              <a:t>2</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a:t>
            </a:r>
            <a:r>
              <a:rPr lang="ja" sz="1400">
                <a:solidFill>
                  <a:srgbClr val="F7F7F2"/>
                </a:solidFill>
                <a:highlight>
                  <a:srgbClr val="0000FF"/>
                </a:highlight>
                <a:latin typeface="Verdana"/>
                <a:ea typeface="Verdana"/>
                <a:cs typeface="Verdana"/>
                <a:sym typeface="Verdana"/>
              </a:rPr>
              <a:t> * n</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(st.x, st.y, </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688" name="Google Shape;688;p96"/>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p:txBody>
      </p:sp>
      <p:sp>
        <p:nvSpPr>
          <p:cNvPr id="694" name="Google Shape;694;p97"/>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n = </a:t>
            </a:r>
            <a:r>
              <a:rPr lang="ja" sz="1400">
                <a:solidFill>
                  <a:srgbClr val="AE81FF"/>
                </a:solidFill>
                <a:highlight>
                  <a:srgbClr val="0000FF"/>
                </a:highlight>
                <a:latin typeface="Verdana"/>
                <a:ea typeface="Verdana"/>
                <a:cs typeface="Verdana"/>
                <a:sym typeface="Verdana"/>
              </a:rPr>
              <a:t>2</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a:t>
            </a:r>
            <a:r>
              <a:rPr lang="ja" sz="1400">
                <a:solidFill>
                  <a:srgbClr val="F7F7F2"/>
                </a:solidFill>
                <a:highlight>
                  <a:srgbClr val="0000FF"/>
                </a:highlight>
                <a:latin typeface="Verdana"/>
                <a:ea typeface="Verdana"/>
                <a:cs typeface="Verdana"/>
                <a:sym typeface="Verdana"/>
              </a:rPr>
              <a:t> * n</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(st.x, st.y, </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695" name="Google Shape;695;p97"/>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696" name="Google Shape;696;p97"/>
          <p:cNvSpPr txBox="1"/>
          <p:nvPr>
            <p:ph idx="1" type="body"/>
          </p:nvPr>
        </p:nvSpPr>
        <p:spPr>
          <a:xfrm>
            <a:off x="1435172" y="2783000"/>
            <a:ext cx="1383300" cy="42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(1.0, 1.0)</a:t>
            </a:r>
            <a:endParaRPr b="1" sz="1600">
              <a:solidFill>
                <a:srgbClr val="FFFFFF"/>
              </a:solidFill>
              <a:highlight>
                <a:schemeClr val="lt1"/>
              </a:highlight>
              <a:latin typeface="HiraMaruPro-W4"/>
              <a:ea typeface="HiraMaruPro-W4"/>
              <a:cs typeface="HiraMaruPro-W4"/>
              <a:sym typeface="HiraMaruPro-W4"/>
            </a:endParaRPr>
          </a:p>
        </p:txBody>
      </p:sp>
      <p:sp>
        <p:nvSpPr>
          <p:cNvPr id="697" name="Google Shape;697;p97"/>
          <p:cNvSpPr txBox="1"/>
          <p:nvPr>
            <p:ph idx="1" type="body"/>
          </p:nvPr>
        </p:nvSpPr>
        <p:spPr>
          <a:xfrm>
            <a:off x="2727374" y="4450735"/>
            <a:ext cx="1383300" cy="423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(2.0, 0.0)</a:t>
            </a:r>
            <a:endParaRPr b="1" sz="1600">
              <a:solidFill>
                <a:srgbClr val="FFFFFF"/>
              </a:solidFill>
              <a:highlight>
                <a:schemeClr val="lt1"/>
              </a:highlight>
              <a:latin typeface="HiraMaruPro-W4"/>
              <a:ea typeface="HiraMaruPro-W4"/>
              <a:cs typeface="HiraMaruPro-W4"/>
              <a:sym typeface="HiraMaruPro-W4"/>
            </a:endParaRPr>
          </a:p>
        </p:txBody>
      </p:sp>
      <p:sp>
        <p:nvSpPr>
          <p:cNvPr id="698" name="Google Shape;698;p97"/>
          <p:cNvSpPr txBox="1"/>
          <p:nvPr>
            <p:ph idx="1" type="body"/>
          </p:nvPr>
        </p:nvSpPr>
        <p:spPr>
          <a:xfrm>
            <a:off x="2727374" y="1017825"/>
            <a:ext cx="1383300" cy="423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(2.0, 2.0)</a:t>
            </a:r>
            <a:endParaRPr b="1" sz="1600">
              <a:solidFill>
                <a:srgbClr val="FFFFFF"/>
              </a:solidFill>
              <a:highlight>
                <a:schemeClr val="lt1"/>
              </a:highlight>
              <a:latin typeface="HiraMaruPro-W4"/>
              <a:ea typeface="HiraMaruPro-W4"/>
              <a:cs typeface="HiraMaruPro-W4"/>
              <a:sym typeface="HiraMaruPro-W4"/>
            </a:endParaRPr>
          </a:p>
        </p:txBody>
      </p:sp>
      <p:sp>
        <p:nvSpPr>
          <p:cNvPr id="699" name="Google Shape;699;p97"/>
          <p:cNvSpPr txBox="1"/>
          <p:nvPr>
            <p:ph idx="1" type="body"/>
          </p:nvPr>
        </p:nvSpPr>
        <p:spPr>
          <a:xfrm>
            <a:off x="165425" y="1017825"/>
            <a:ext cx="1383300" cy="4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(0.0, 2.0)</a:t>
            </a:r>
            <a:endParaRPr b="1" sz="1600">
              <a:solidFill>
                <a:srgbClr val="FFFFFF"/>
              </a:solidFill>
              <a:highlight>
                <a:schemeClr val="lt1"/>
              </a:highlight>
              <a:latin typeface="HiraMaruPro-W4"/>
              <a:ea typeface="HiraMaruPro-W4"/>
              <a:cs typeface="HiraMaruPro-W4"/>
              <a:sym typeface="HiraMaruPro-W4"/>
            </a:endParaRPr>
          </a:p>
        </p:txBody>
      </p:sp>
      <p:sp>
        <p:nvSpPr>
          <p:cNvPr id="700" name="Google Shape;700;p97"/>
          <p:cNvSpPr txBox="1"/>
          <p:nvPr>
            <p:ph idx="1" type="body"/>
          </p:nvPr>
        </p:nvSpPr>
        <p:spPr>
          <a:xfrm>
            <a:off x="165425" y="4450735"/>
            <a:ext cx="1383300" cy="4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(0.0, 0.0)</a:t>
            </a:r>
            <a:endParaRPr b="1" sz="1600">
              <a:solidFill>
                <a:srgbClr val="FFFFFF"/>
              </a:solidFill>
              <a:highlight>
                <a:schemeClr val="lt1"/>
              </a:highlight>
              <a:latin typeface="HiraMaruPro-W4"/>
              <a:ea typeface="HiraMaruPro-W4"/>
              <a:cs typeface="HiraMaruPro-W4"/>
              <a:sym typeface="HiraMaruPro-W4"/>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p:txBody>
      </p:sp>
      <p:sp>
        <p:nvSpPr>
          <p:cNvPr id="706" name="Google Shape;706;p98"/>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n = </a:t>
            </a:r>
            <a:r>
              <a:rPr lang="ja" sz="1400">
                <a:solidFill>
                  <a:srgbClr val="AE81FF"/>
                </a:solidFill>
                <a:highlight>
                  <a:srgbClr val="0000FF"/>
                </a:highlight>
                <a:latin typeface="Verdana"/>
                <a:ea typeface="Verdana"/>
                <a:cs typeface="Verdana"/>
                <a:sym typeface="Verdana"/>
              </a:rPr>
              <a:t>10</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(st.x, st.y, </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707" name="Google Shape;707;p98"/>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p:txBody>
      </p:sp>
      <p:sp>
        <p:nvSpPr>
          <p:cNvPr id="713" name="Google Shape;713;p99"/>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highlight>
                  <a:srgbClr val="0000FF"/>
                </a:highlight>
                <a:latin typeface="HiraMaruPro-W4"/>
                <a:ea typeface="HiraMaruPro-W4"/>
                <a:cs typeface="HiraMaruPro-W4"/>
                <a:sym typeface="HiraMaruPro-W4"/>
              </a:rPr>
              <a:t>// 指定した大きさの四角を描く関数</a:t>
            </a:r>
            <a:endParaRPr sz="1400">
              <a:highlight>
                <a:srgbClr val="0000FF"/>
              </a:highlight>
              <a:latin typeface="HiraMaruPro-W4"/>
              <a:ea typeface="HiraMaruPro-W4"/>
              <a:cs typeface="HiraMaruPro-W4"/>
              <a:sym typeface="HiraMaruPro-W4"/>
            </a:endParaRPr>
          </a:p>
          <a:p>
            <a:pPr indent="0" lvl="0" marL="0" rtl="0" algn="l">
              <a:spcBef>
                <a:spcPts val="0"/>
              </a:spcBef>
              <a:spcAft>
                <a:spcPts val="0"/>
              </a:spcAft>
              <a:buNone/>
            </a:pP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box(</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st, </a:t>
            </a:r>
            <a:r>
              <a:rPr lang="ja" sz="1400">
                <a:solidFill>
                  <a:srgbClr val="F92671"/>
                </a:solidFill>
                <a:highlight>
                  <a:srgbClr val="0000FF"/>
                </a:highlight>
                <a:latin typeface="Verdana"/>
                <a:ea typeface="Verdana"/>
                <a:cs typeface="Verdana"/>
                <a:sym typeface="Verdana"/>
              </a:rPr>
              <a:t>float</a:t>
            </a:r>
            <a:r>
              <a:rPr lang="ja" sz="1400">
                <a:solidFill>
                  <a:srgbClr val="F7F7F2"/>
                </a:solidFill>
                <a:highlight>
                  <a:srgbClr val="0000FF"/>
                </a:highlight>
                <a:latin typeface="Verdana"/>
                <a:ea typeface="Verdana"/>
                <a:cs typeface="Verdana"/>
                <a:sym typeface="Verdana"/>
              </a:rPr>
              <a:t> size)</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    size = </a:t>
            </a:r>
            <a:r>
              <a:rPr lang="ja" sz="1400">
                <a:solidFill>
                  <a:srgbClr val="AE81FF"/>
                </a:solidFill>
                <a:highlight>
                  <a:srgbClr val="0000FF"/>
                </a:highlight>
                <a:latin typeface="Verdana"/>
                <a:ea typeface="Verdana"/>
                <a:cs typeface="Verdana"/>
                <a:sym typeface="Verdana"/>
              </a:rPr>
              <a:t>0.5</a:t>
            </a:r>
            <a:r>
              <a:rPr lang="ja" sz="1400">
                <a:solidFill>
                  <a:srgbClr val="F7F7F2"/>
                </a:solidFill>
                <a:highlight>
                  <a:srgbClr val="0000FF"/>
                </a:highlight>
                <a:latin typeface="Verdana"/>
                <a:ea typeface="Verdana"/>
                <a:cs typeface="Verdana"/>
                <a:sym typeface="Verdana"/>
              </a:rPr>
              <a:t> + size * </a:t>
            </a:r>
            <a:r>
              <a:rPr lang="ja" sz="1400">
                <a:solidFill>
                  <a:srgbClr val="AE81FF"/>
                </a:solidFill>
                <a:highlight>
                  <a:srgbClr val="0000FF"/>
                </a:highlight>
                <a:latin typeface="Verdana"/>
                <a:ea typeface="Verdana"/>
                <a:cs typeface="Verdana"/>
                <a:sym typeface="Verdana"/>
              </a:rPr>
              <a:t>0.5</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    st = </a:t>
            </a:r>
            <a:r>
              <a:rPr lang="ja" sz="1400">
                <a:solidFill>
                  <a:srgbClr val="F92671"/>
                </a:solidFill>
                <a:highlight>
                  <a:srgbClr val="0000FF"/>
                </a:highlight>
                <a:latin typeface="Verdana"/>
                <a:ea typeface="Verdana"/>
                <a:cs typeface="Verdana"/>
                <a:sym typeface="Verdana"/>
              </a:rPr>
              <a:t>step</a:t>
            </a:r>
            <a:r>
              <a:rPr lang="ja" sz="1400">
                <a:solidFill>
                  <a:srgbClr val="F7F7F2"/>
                </a:solidFill>
                <a:highlight>
                  <a:srgbClr val="0000FF"/>
                </a:highlight>
                <a:latin typeface="Verdana"/>
                <a:ea typeface="Verdana"/>
                <a:cs typeface="Verdana"/>
                <a:sym typeface="Verdana"/>
              </a:rPr>
              <a:t>(st, size) * </a:t>
            </a:r>
            <a:r>
              <a:rPr lang="ja" sz="1400">
                <a:solidFill>
                  <a:srgbClr val="F92671"/>
                </a:solidFill>
                <a:highlight>
                  <a:srgbClr val="0000FF"/>
                </a:highlight>
                <a:latin typeface="Verdana"/>
                <a:ea typeface="Verdana"/>
                <a:cs typeface="Verdana"/>
                <a:sym typeface="Verdana"/>
              </a:rPr>
              <a:t>step</a:t>
            </a:r>
            <a:r>
              <a:rPr lang="ja" sz="1400">
                <a:solidFill>
                  <a:srgbClr val="F7F7F2"/>
                </a:solidFill>
                <a:highlight>
                  <a:srgbClr val="0000FF"/>
                </a:highlight>
                <a:latin typeface="Verdana"/>
                <a:ea typeface="Verdana"/>
                <a:cs typeface="Verdana"/>
                <a:sym typeface="Verdana"/>
              </a:rPr>
              <a:t>(</a:t>
            </a:r>
            <a:r>
              <a:rPr lang="ja" sz="1400">
                <a:solidFill>
                  <a:srgbClr val="AE81FF"/>
                </a:solidFill>
                <a:highlight>
                  <a:srgbClr val="0000FF"/>
                </a:highlight>
                <a:latin typeface="Verdana"/>
                <a:ea typeface="Verdana"/>
                <a:cs typeface="Verdana"/>
                <a:sym typeface="Verdana"/>
              </a:rPr>
              <a:t>1.0</a:t>
            </a:r>
            <a:r>
              <a:rPr lang="ja" sz="1400">
                <a:solidFill>
                  <a:srgbClr val="F7F7F2"/>
                </a:solidFill>
                <a:highlight>
                  <a:srgbClr val="0000FF"/>
                </a:highlight>
                <a:latin typeface="Verdana"/>
                <a:ea typeface="Verdana"/>
                <a:cs typeface="Verdana"/>
                <a:sym typeface="Verdana"/>
              </a:rPr>
              <a:t> - st, size);</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return</a:t>
            </a:r>
            <a:r>
              <a:rPr lang="ja" sz="1400">
                <a:solidFill>
                  <a:srgbClr val="F7F7F2"/>
                </a:solidFill>
                <a:highlight>
                  <a:srgbClr val="0000FF"/>
                </a:highlight>
                <a:latin typeface="Verdana"/>
                <a:ea typeface="Verdana"/>
                <a:cs typeface="Verdana"/>
                <a:sym typeface="Verdana"/>
              </a:rPr>
              <a:t> st.x * st.y;</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highlight>
                  <a:srgbClr val="0000FF"/>
                </a:highlight>
                <a:latin typeface="Verdana"/>
                <a:ea typeface="Verdana"/>
                <a:cs typeface="Verdana"/>
                <a:sym typeface="Verdana"/>
              </a:rPr>
              <a:t>}</a:t>
            </a:r>
            <a:endParaRPr sz="1400">
              <a:solidFill>
                <a:srgbClr val="F92671"/>
              </a:solidFill>
              <a:highlight>
                <a:srgbClr val="0000FF"/>
              </a:highlight>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 = </a:t>
            </a:r>
            <a:r>
              <a:rPr lang="ja" sz="1400">
                <a:solidFill>
                  <a:srgbClr val="AE81FF"/>
                </a:solidFill>
                <a:latin typeface="Verdana"/>
                <a:ea typeface="Verdana"/>
                <a:cs typeface="Verdana"/>
                <a:sym typeface="Verdana"/>
              </a:rPr>
              <a:t>10</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7F7F2"/>
                </a:solidFill>
                <a:highlight>
                  <a:srgbClr val="0000FF"/>
                </a:highlight>
                <a:latin typeface="Verdana"/>
                <a:ea typeface="Verdana"/>
                <a:cs typeface="Verdana"/>
                <a:sym typeface="Verdana"/>
              </a:rPr>
              <a:t>box(st, </a:t>
            </a:r>
            <a:r>
              <a:rPr lang="ja" sz="1400">
                <a:solidFill>
                  <a:srgbClr val="AE81FF"/>
                </a:solidFill>
                <a:highlight>
                  <a:srgbClr val="0000FF"/>
                </a:highlight>
                <a:latin typeface="Verdana"/>
                <a:ea typeface="Verdana"/>
                <a:cs typeface="Verdana"/>
                <a:sym typeface="Verdana"/>
              </a:rPr>
              <a:t>0.7</a:t>
            </a:r>
            <a:r>
              <a:rPr lang="ja" sz="1400">
                <a:solidFill>
                  <a:srgbClr val="F7F7F2"/>
                </a:solidFill>
                <a:highlight>
                  <a:srgbClr val="0000FF"/>
                </a:highlight>
                <a:latin typeface="Verdana"/>
                <a:ea typeface="Verdana"/>
                <a:cs typeface="Verdana"/>
                <a:sym typeface="Verdana"/>
              </a:rPr>
              <a:t>);</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714" name="Google Shape;714;p99"/>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a:t>
            </a:r>
            <a:endParaRPr>
              <a:latin typeface="HiraMaruPro-W4"/>
              <a:ea typeface="HiraMaruPro-W4"/>
              <a:cs typeface="HiraMaruPro-W4"/>
              <a:sym typeface="HiraMaruPro-W4"/>
            </a:endParaRPr>
          </a:p>
        </p:txBody>
      </p:sp>
      <p:sp>
        <p:nvSpPr>
          <p:cNvPr id="720" name="Google Shape;720;p100"/>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latin typeface="HiraMaruPro-W4"/>
                <a:ea typeface="HiraMaruPro-W4"/>
                <a:cs typeface="HiraMaruPro-W4"/>
                <a:sym typeface="HiraMaruPro-W4"/>
              </a:rPr>
              <a:t>// 指定した大きさの四角を描く関数</a:t>
            </a:r>
            <a:endParaRPr sz="1400">
              <a:latin typeface="HiraMaruPro-W4"/>
              <a:ea typeface="HiraMaruPro-W4"/>
              <a:cs typeface="HiraMaruPro-W4"/>
              <a:sym typeface="HiraMaruPro-W4"/>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box(</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size)</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size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 + size * </a:t>
            </a:r>
            <a:r>
              <a:rPr lang="ja" sz="1400">
                <a:solidFill>
                  <a:srgbClr val="AE81FF"/>
                </a:solidFill>
                <a:latin typeface="Verdana"/>
                <a:ea typeface="Verdana"/>
                <a:cs typeface="Verdana"/>
                <a:sym typeface="Verdana"/>
              </a:rPr>
              <a:t>0.5</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step</a:t>
            </a:r>
            <a:r>
              <a:rPr lang="ja" sz="1400">
                <a:solidFill>
                  <a:srgbClr val="F7F7F2"/>
                </a:solidFill>
                <a:latin typeface="Verdana"/>
                <a:ea typeface="Verdana"/>
                <a:cs typeface="Verdana"/>
                <a:sym typeface="Verdana"/>
              </a:rPr>
              <a:t>(st, size) * </a:t>
            </a:r>
            <a:r>
              <a:rPr lang="ja" sz="1400">
                <a:solidFill>
                  <a:srgbClr val="F92671"/>
                </a:solidFill>
                <a:latin typeface="Verdana"/>
                <a:ea typeface="Verdana"/>
                <a:cs typeface="Verdana"/>
                <a:sym typeface="Verdana"/>
              </a:rPr>
              <a:t>step</a:t>
            </a:r>
            <a:r>
              <a:rPr lang="ja" sz="1400">
                <a:solidFill>
                  <a:srgbClr val="F7F7F2"/>
                </a:solidFill>
                <a:latin typeface="Verdana"/>
                <a:ea typeface="Verdana"/>
                <a:cs typeface="Verdana"/>
                <a:sym typeface="Verdana"/>
              </a:rPr>
              <a:t>(</a:t>
            </a:r>
            <a:r>
              <a:rPr lang="ja" sz="1400">
                <a:solidFill>
                  <a:srgbClr val="AE81FF"/>
                </a:solidFill>
                <a:latin typeface="Verdana"/>
                <a:ea typeface="Verdana"/>
                <a:cs typeface="Verdana"/>
                <a:sym typeface="Verdana"/>
              </a:rPr>
              <a:t>1.0</a:t>
            </a:r>
            <a:r>
              <a:rPr lang="ja" sz="1400">
                <a:solidFill>
                  <a:srgbClr val="F7F7F2"/>
                </a:solidFill>
                <a:latin typeface="Verdana"/>
                <a:ea typeface="Verdana"/>
                <a:cs typeface="Verdana"/>
                <a:sym typeface="Verdana"/>
              </a:rPr>
              <a:t> - st, size);</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st.x * st.y;</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 = </a:t>
            </a:r>
            <a:r>
              <a:rPr lang="ja" sz="1400">
                <a:solidFill>
                  <a:srgbClr val="AE81FF"/>
                </a:solidFill>
                <a:latin typeface="Verdana"/>
                <a:ea typeface="Verdana"/>
                <a:cs typeface="Verdana"/>
                <a:sym typeface="Verdana"/>
              </a:rPr>
              <a:t>10</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box(st, </a:t>
            </a:r>
            <a:r>
              <a:rPr lang="ja" sz="1400">
                <a:solidFill>
                  <a:srgbClr val="F92671"/>
                </a:solidFill>
                <a:highlight>
                  <a:srgbClr val="0000FF"/>
                </a:highlight>
                <a:latin typeface="Verdana"/>
                <a:ea typeface="Verdana"/>
                <a:cs typeface="Verdana"/>
                <a:sym typeface="Verdana"/>
              </a:rPr>
              <a:t>abs</a:t>
            </a:r>
            <a:r>
              <a:rPr lang="ja" sz="1400">
                <a:solidFill>
                  <a:srgbClr val="F7F7F2"/>
                </a:solidFill>
                <a:highlight>
                  <a:srgbClr val="0000FF"/>
                </a:highlight>
                <a:latin typeface="Verdana"/>
                <a:ea typeface="Verdana"/>
                <a:cs typeface="Verdana"/>
                <a:sym typeface="Verdana"/>
              </a:rPr>
              <a:t>(</a:t>
            </a:r>
            <a:r>
              <a:rPr lang="ja" sz="1400">
                <a:solidFill>
                  <a:srgbClr val="F92671"/>
                </a:solidFill>
                <a:highlight>
                  <a:srgbClr val="0000FF"/>
                </a:highlight>
                <a:latin typeface="Verdana"/>
                <a:ea typeface="Verdana"/>
                <a:cs typeface="Verdana"/>
                <a:sym typeface="Verdana"/>
              </a:rPr>
              <a:t>sin</a:t>
            </a:r>
            <a:r>
              <a:rPr lang="ja" sz="1400">
                <a:solidFill>
                  <a:srgbClr val="F7F7F2"/>
                </a:solidFill>
                <a:highlight>
                  <a:srgbClr val="0000FF"/>
                </a:highlight>
                <a:latin typeface="Verdana"/>
                <a:ea typeface="Verdana"/>
                <a:cs typeface="Verdana"/>
                <a:sym typeface="Verdana"/>
              </a:rPr>
              <a:t>(</a:t>
            </a:r>
            <a:r>
              <a:rPr lang="ja" sz="1400">
                <a:solidFill>
                  <a:srgbClr val="F92671"/>
                </a:solidFill>
                <a:highlight>
                  <a:srgbClr val="0000FF"/>
                </a:highlight>
                <a:latin typeface="Verdana"/>
                <a:ea typeface="Verdana"/>
                <a:cs typeface="Verdana"/>
                <a:sym typeface="Verdana"/>
              </a:rPr>
              <a:t>_Time</a:t>
            </a:r>
            <a:r>
              <a:rPr lang="ja" sz="1400">
                <a:solidFill>
                  <a:srgbClr val="F7F7F2"/>
                </a:solidFill>
                <a:highlight>
                  <a:srgbClr val="0000FF"/>
                </a:highlight>
                <a:latin typeface="Verdana"/>
                <a:ea typeface="Verdana"/>
                <a:cs typeface="Verdana"/>
                <a:sym typeface="Verdana"/>
              </a:rPr>
              <a:t>.y * </a:t>
            </a:r>
            <a:r>
              <a:rPr lang="ja" sz="1400">
                <a:solidFill>
                  <a:srgbClr val="AE81FF"/>
                </a:solidFill>
                <a:highlight>
                  <a:srgbClr val="0000FF"/>
                </a:highlight>
                <a:latin typeface="Verdana"/>
                <a:ea typeface="Verdana"/>
                <a:cs typeface="Verdana"/>
                <a:sym typeface="Verdana"/>
              </a:rPr>
              <a:t>3</a:t>
            </a:r>
            <a:r>
              <a:rPr lang="ja" sz="1400">
                <a:solidFill>
                  <a:srgbClr val="F7F7F2"/>
                </a:solidFill>
                <a:highlight>
                  <a:srgbClr val="0000FF"/>
                </a:highlight>
                <a:latin typeface="Verdana"/>
                <a:ea typeface="Verdana"/>
                <a:cs typeface="Verdana"/>
                <a:sym typeface="Verdana"/>
              </a:rPr>
              <a:t>))</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721" name="Google Shape;721;p100"/>
          <p:cNvPicPr preferRelativeResize="0"/>
          <p:nvPr/>
        </p:nvPicPr>
        <p:blipFill>
          <a:blip r:embed="rId3">
            <a:alphaModFix/>
          </a:blip>
          <a:stretch>
            <a:fillRect/>
          </a:stretch>
        </p:blipFill>
        <p:spPr>
          <a:xfrm>
            <a:off x="311700" y="1152475"/>
            <a:ext cx="3629426" cy="36294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pic>
        <p:nvPicPr>
          <p:cNvPr id="726" name="Google Shape;726;p101"/>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727" name="Google Shape;727;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はじめに</a:t>
            </a:r>
            <a:endParaRPr>
              <a:latin typeface="HiraMaruPro-W4"/>
              <a:ea typeface="HiraMaruPro-W4"/>
              <a:cs typeface="HiraMaruPro-W4"/>
              <a:sym typeface="HiraMaruPro-W4"/>
            </a:endParaRPr>
          </a:p>
        </p:txBody>
      </p:sp>
      <p:sp>
        <p:nvSpPr>
          <p:cNvPr id="107" name="Google Shape;107;p21"/>
          <p:cNvSpPr txBox="1"/>
          <p:nvPr>
            <p:ph idx="1" type="body"/>
          </p:nvPr>
        </p:nvSpPr>
        <p:spPr>
          <a:xfrm>
            <a:off x="311700" y="1152475"/>
            <a:ext cx="8520600" cy="3281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頂点シェーダー</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ジオメトリシェーダー</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フラグメントシェーダー</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テッセレーションシェーダー</a:t>
            </a:r>
            <a:endParaRPr>
              <a:latin typeface="HiraMaruPro-W4"/>
              <a:ea typeface="HiraMaruPro-W4"/>
              <a:cs typeface="HiraMaruPro-W4"/>
              <a:sym typeface="HiraMaruPro-W4"/>
            </a:endParaRPr>
          </a:p>
          <a:p>
            <a:pPr indent="-342900" lvl="0" marL="457200" rtl="0" algn="l">
              <a:lnSpc>
                <a:spcPct val="150000"/>
              </a:lnSpc>
              <a:spcBef>
                <a:spcPts val="0"/>
              </a:spcBef>
              <a:spcAft>
                <a:spcPts val="0"/>
              </a:spcAft>
              <a:buSzPts val="1800"/>
              <a:buFont typeface="HiraMaruPro-W4"/>
              <a:buChar char="-"/>
            </a:pPr>
            <a:r>
              <a:rPr lang="ja">
                <a:latin typeface="HiraMaruPro-W4"/>
                <a:ea typeface="HiraMaruPro-W4"/>
                <a:cs typeface="HiraMaruPro-W4"/>
                <a:sym typeface="HiraMaruPro-W4"/>
              </a:rPr>
              <a:t>...</a:t>
            </a:r>
            <a:r>
              <a:rPr lang="ja">
                <a:latin typeface="HiraMaruPro-W4"/>
                <a:ea typeface="HiraMaruPro-W4"/>
                <a:cs typeface="HiraMaruPro-W4"/>
                <a:sym typeface="HiraMaruPro-W4"/>
              </a:rPr>
              <a:t>etc</a:t>
            </a:r>
            <a:endParaRPr>
              <a:latin typeface="HiraMaruPro-W4"/>
              <a:ea typeface="HiraMaruPro-W4"/>
              <a:cs typeface="HiraMaruPro-W4"/>
              <a:sym typeface="HiraMaruPro-W4"/>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a:t>
            </a:r>
            <a:r>
              <a:rPr lang="ja">
                <a:latin typeface="HiraMaruPro-W4"/>
                <a:ea typeface="HiraMaruPro-W4"/>
                <a:cs typeface="HiraMaruPro-W4"/>
                <a:sym typeface="HiraMaruPro-W4"/>
              </a:rPr>
              <a:t>マスを個別に制御したい</a:t>
            </a:r>
            <a:endParaRPr>
              <a:latin typeface="HiraMaruPro-W4"/>
              <a:ea typeface="HiraMaruPro-W4"/>
              <a:cs typeface="HiraMaruPro-W4"/>
              <a:sym typeface="HiraMaruPro-W4"/>
            </a:endParaRPr>
          </a:p>
        </p:txBody>
      </p:sp>
      <p:sp>
        <p:nvSpPr>
          <p:cNvPr id="733" name="Google Shape;733;p10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4800">
                <a:solidFill>
                  <a:srgbClr val="F92671"/>
                </a:solidFill>
                <a:latin typeface="Verdana"/>
                <a:ea typeface="Verdana"/>
                <a:cs typeface="Verdana"/>
                <a:sym typeface="Verdana"/>
              </a:rPr>
              <a:t>floor</a:t>
            </a:r>
            <a:r>
              <a:rPr lang="ja" sz="4800">
                <a:solidFill>
                  <a:srgbClr val="F7F7F2"/>
                </a:solidFill>
                <a:latin typeface="Verdana"/>
                <a:ea typeface="Verdana"/>
                <a:cs typeface="Verdana"/>
                <a:sym typeface="Verdana"/>
              </a:rPr>
              <a:t>(</a:t>
            </a:r>
            <a:r>
              <a:rPr lang="ja" sz="4800">
                <a:solidFill>
                  <a:srgbClr val="F7F7F2"/>
                </a:solidFill>
                <a:latin typeface="Verdana"/>
                <a:ea typeface="Verdana"/>
                <a:cs typeface="Verdana"/>
                <a:sym typeface="Verdana"/>
              </a:rPr>
              <a:t>x) </a:t>
            </a:r>
            <a:endParaRPr sz="4800">
              <a:latin typeface="Verdana"/>
              <a:ea typeface="Verdana"/>
              <a:cs typeface="Verdana"/>
              <a:sym typeface="Verdana"/>
            </a:endParaRPr>
          </a:p>
          <a:p>
            <a:pPr indent="0" lvl="0" marL="0" rtl="0" algn="ctr">
              <a:spcBef>
                <a:spcPts val="1600"/>
              </a:spcBef>
              <a:spcAft>
                <a:spcPts val="1600"/>
              </a:spcAft>
              <a:buNone/>
            </a:pPr>
            <a:r>
              <a:rPr lang="ja" sz="3600">
                <a:latin typeface="HiraMaruPro-W4"/>
                <a:ea typeface="HiraMaruPro-W4"/>
                <a:cs typeface="HiraMaruPro-W4"/>
                <a:sym typeface="HiraMaruPro-W4"/>
              </a:rPr>
              <a:t>x </a:t>
            </a:r>
            <a:r>
              <a:rPr lang="ja" sz="3600">
                <a:latin typeface="HiraMaruPro-W4"/>
                <a:ea typeface="HiraMaruPro-W4"/>
                <a:cs typeface="HiraMaruPro-W4"/>
                <a:sym typeface="HiraMaruPro-W4"/>
              </a:rPr>
              <a:t>以下の最大の整数を返す</a:t>
            </a:r>
            <a:endParaRPr sz="3600">
              <a:latin typeface="HiraMaruPro-W4"/>
              <a:ea typeface="HiraMaruPro-W4"/>
              <a:cs typeface="HiraMaruPro-W4"/>
              <a:sym typeface="HiraMaruPro-W4"/>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
        <p:nvSpPr>
          <p:cNvPr id="739" name="Google Shape;739;p103"/>
          <p:cNvSpPr txBox="1"/>
          <p:nvPr>
            <p:ph idx="1" type="body"/>
          </p:nvPr>
        </p:nvSpPr>
        <p:spPr>
          <a:xfrm>
            <a:off x="0" y="1152475"/>
            <a:ext cx="91440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3000">
                <a:solidFill>
                  <a:srgbClr val="F92671"/>
                </a:solidFill>
                <a:latin typeface="Verdana"/>
                <a:ea typeface="Verdana"/>
                <a:cs typeface="Verdana"/>
                <a:sym typeface="Verdana"/>
              </a:rPr>
              <a:t>floor</a:t>
            </a:r>
            <a:r>
              <a:rPr lang="ja" sz="3000">
                <a:solidFill>
                  <a:srgbClr val="F7F7F2"/>
                </a:solidFill>
                <a:latin typeface="Verdana"/>
                <a:ea typeface="Verdana"/>
                <a:cs typeface="Verdana"/>
                <a:sym typeface="Verdana"/>
              </a:rPr>
              <a:t>(</a:t>
            </a:r>
            <a:r>
              <a:rPr lang="ja" sz="3000">
                <a:solidFill>
                  <a:srgbClr val="AE81FF"/>
                </a:solidFill>
                <a:latin typeface="Verdana"/>
                <a:ea typeface="Verdana"/>
                <a:cs typeface="Verdana"/>
                <a:sym typeface="Verdana"/>
              </a:rPr>
              <a:t>3.14</a:t>
            </a:r>
            <a:r>
              <a:rPr lang="ja" sz="3000">
                <a:solidFill>
                  <a:srgbClr val="F7F7F2"/>
                </a:solidFill>
                <a:latin typeface="Verdana"/>
                <a:ea typeface="Verdana"/>
                <a:cs typeface="Verdana"/>
                <a:sym typeface="Verdana"/>
              </a:rPr>
              <a:t>) → </a:t>
            </a:r>
            <a:r>
              <a:rPr lang="ja" sz="3000">
                <a:solidFill>
                  <a:srgbClr val="AE81FF"/>
                </a:solidFill>
                <a:latin typeface="Verdana"/>
                <a:ea typeface="Verdana"/>
                <a:cs typeface="Verdana"/>
                <a:sym typeface="Verdana"/>
              </a:rPr>
              <a:t>3.0</a:t>
            </a:r>
            <a:r>
              <a:rPr lang="ja" sz="3000">
                <a:solidFill>
                  <a:srgbClr val="ADADAD"/>
                </a:solidFill>
                <a:latin typeface="Verdana"/>
                <a:ea typeface="Verdana"/>
                <a:cs typeface="Verdana"/>
                <a:sym typeface="Verdana"/>
              </a:rPr>
              <a:t>  </a:t>
            </a:r>
            <a:endParaRPr sz="3000">
              <a:latin typeface="Verdana"/>
              <a:ea typeface="Verdana"/>
              <a:cs typeface="Verdana"/>
              <a:sym typeface="Verdana"/>
            </a:endParaRPr>
          </a:p>
          <a:p>
            <a:pPr indent="0" lvl="0" marL="0" rtl="0" algn="ctr">
              <a:spcBef>
                <a:spcPts val="1600"/>
              </a:spcBef>
              <a:spcAft>
                <a:spcPts val="1600"/>
              </a:spcAft>
              <a:buNone/>
            </a:pPr>
            <a:r>
              <a:rPr lang="ja" sz="3000">
                <a:solidFill>
                  <a:srgbClr val="F92671"/>
                </a:solidFill>
                <a:latin typeface="Verdana"/>
                <a:ea typeface="Verdana"/>
                <a:cs typeface="Verdana"/>
                <a:sym typeface="Verdana"/>
              </a:rPr>
              <a:t>floor</a:t>
            </a:r>
            <a:r>
              <a:rPr lang="ja" sz="3000">
                <a:solidFill>
                  <a:srgbClr val="F7F7F2"/>
                </a:solidFill>
                <a:latin typeface="Verdana"/>
                <a:ea typeface="Verdana"/>
                <a:cs typeface="Verdana"/>
                <a:sym typeface="Verdana"/>
              </a:rPr>
              <a:t>(</a:t>
            </a:r>
            <a:r>
              <a:rPr lang="ja" sz="3000">
                <a:solidFill>
                  <a:srgbClr val="F92671"/>
                </a:solidFill>
                <a:latin typeface="Verdana"/>
                <a:ea typeface="Verdana"/>
                <a:cs typeface="Verdana"/>
                <a:sym typeface="Verdana"/>
              </a:rPr>
              <a:t>float2</a:t>
            </a:r>
            <a:r>
              <a:rPr lang="ja" sz="3000">
                <a:solidFill>
                  <a:srgbClr val="F7F7F2"/>
                </a:solidFill>
                <a:latin typeface="Verdana"/>
                <a:ea typeface="Verdana"/>
                <a:cs typeface="Verdana"/>
                <a:sym typeface="Verdana"/>
              </a:rPr>
              <a:t>(</a:t>
            </a:r>
            <a:r>
              <a:rPr lang="ja" sz="3000">
                <a:solidFill>
                  <a:srgbClr val="AE81FF"/>
                </a:solidFill>
                <a:latin typeface="Verdana"/>
                <a:ea typeface="Verdana"/>
                <a:cs typeface="Verdana"/>
                <a:sym typeface="Verdana"/>
              </a:rPr>
              <a:t>3.14</a:t>
            </a:r>
            <a:r>
              <a:rPr lang="ja" sz="3000">
                <a:solidFill>
                  <a:srgbClr val="F7F7F2"/>
                </a:solidFill>
                <a:latin typeface="Verdana"/>
                <a:ea typeface="Verdana"/>
                <a:cs typeface="Verdana"/>
                <a:sym typeface="Verdana"/>
              </a:rPr>
              <a:t>, </a:t>
            </a:r>
            <a:r>
              <a:rPr lang="ja" sz="3000">
                <a:solidFill>
                  <a:srgbClr val="AE81FF"/>
                </a:solidFill>
                <a:latin typeface="Verdana"/>
                <a:ea typeface="Verdana"/>
                <a:cs typeface="Verdana"/>
                <a:sym typeface="Verdana"/>
              </a:rPr>
              <a:t>6.28</a:t>
            </a:r>
            <a:r>
              <a:rPr lang="ja" sz="3000">
                <a:solidFill>
                  <a:srgbClr val="F7F7F2"/>
                </a:solidFill>
                <a:latin typeface="Verdana"/>
                <a:ea typeface="Verdana"/>
                <a:cs typeface="Verdana"/>
                <a:sym typeface="Verdana"/>
              </a:rPr>
              <a:t>)) → </a:t>
            </a:r>
            <a:r>
              <a:rPr lang="ja" sz="3000">
                <a:solidFill>
                  <a:srgbClr val="F92671"/>
                </a:solidFill>
                <a:latin typeface="Verdana"/>
                <a:ea typeface="Verdana"/>
                <a:cs typeface="Verdana"/>
                <a:sym typeface="Verdana"/>
              </a:rPr>
              <a:t>float2</a:t>
            </a:r>
            <a:r>
              <a:rPr lang="ja" sz="3000">
                <a:solidFill>
                  <a:srgbClr val="F7F7F2"/>
                </a:solidFill>
                <a:latin typeface="Verdana"/>
                <a:ea typeface="Verdana"/>
                <a:cs typeface="Verdana"/>
                <a:sym typeface="Verdana"/>
              </a:rPr>
              <a:t>(</a:t>
            </a:r>
            <a:r>
              <a:rPr lang="ja" sz="3000">
                <a:solidFill>
                  <a:srgbClr val="AE81FF"/>
                </a:solidFill>
                <a:latin typeface="Verdana"/>
                <a:ea typeface="Verdana"/>
                <a:cs typeface="Verdana"/>
                <a:sym typeface="Verdana"/>
              </a:rPr>
              <a:t>3.0</a:t>
            </a:r>
            <a:r>
              <a:rPr lang="ja" sz="3000">
                <a:solidFill>
                  <a:srgbClr val="F7F7F2"/>
                </a:solidFill>
                <a:latin typeface="Verdana"/>
                <a:ea typeface="Verdana"/>
                <a:cs typeface="Verdana"/>
                <a:sym typeface="Verdana"/>
              </a:rPr>
              <a:t>, </a:t>
            </a:r>
            <a:r>
              <a:rPr lang="ja" sz="3000">
                <a:solidFill>
                  <a:srgbClr val="AE81FF"/>
                </a:solidFill>
                <a:latin typeface="Verdana"/>
                <a:ea typeface="Verdana"/>
                <a:cs typeface="Verdana"/>
                <a:sym typeface="Verdana"/>
              </a:rPr>
              <a:t>6.0</a:t>
            </a:r>
            <a:r>
              <a:rPr lang="ja" sz="3000">
                <a:solidFill>
                  <a:srgbClr val="F7F7F2"/>
                </a:solidFill>
                <a:latin typeface="Verdana"/>
                <a:ea typeface="Verdana"/>
                <a:cs typeface="Verdana"/>
                <a:sym typeface="Verdana"/>
              </a:rPr>
              <a:t>)</a:t>
            </a:r>
            <a:endParaRPr sz="3000">
              <a:latin typeface="Verdana"/>
              <a:ea typeface="Verdana"/>
              <a:cs typeface="Verdana"/>
              <a:sym typeface="Verdan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04"/>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 = </a:t>
            </a:r>
            <a:r>
              <a:rPr lang="ja" sz="1400">
                <a:solidFill>
                  <a:srgbClr val="AE81FF"/>
                </a:solidFill>
                <a:latin typeface="Verdana"/>
                <a:ea typeface="Verdana"/>
                <a:cs typeface="Verdana"/>
                <a:sym typeface="Verdana"/>
              </a:rPr>
              <a:t>2</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fst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ist = </a:t>
            </a:r>
            <a:r>
              <a:rPr lang="ja" sz="1400">
                <a:solidFill>
                  <a:srgbClr val="F92671"/>
                </a:solidFill>
                <a:highlight>
                  <a:srgbClr val="0000FF"/>
                </a:highlight>
                <a:latin typeface="Verdana"/>
                <a:ea typeface="Verdana"/>
                <a:cs typeface="Verdana"/>
                <a:sym typeface="Verdana"/>
              </a:rPr>
              <a:t>floor</a:t>
            </a:r>
            <a:r>
              <a:rPr lang="ja" sz="1400">
                <a:solidFill>
                  <a:srgbClr val="F7F7F2"/>
                </a:solidFill>
                <a:highlight>
                  <a:srgbClr val="0000FF"/>
                </a:highlight>
                <a:latin typeface="Verdana"/>
                <a:ea typeface="Verdana"/>
                <a:cs typeface="Verdana"/>
                <a:sym typeface="Verdana"/>
              </a:rPr>
              <a:t>(i.uv * n);</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(fst.x, fst.y, </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pic>
        <p:nvPicPr>
          <p:cNvPr id="745" name="Google Shape;745;p104"/>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746" name="Google Shape;746;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pic>
        <p:nvPicPr>
          <p:cNvPr id="751" name="Google Shape;751;p105"/>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752" name="Google Shape;752;p105"/>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 = </a:t>
            </a:r>
            <a:r>
              <a:rPr lang="ja" sz="1400">
                <a:solidFill>
                  <a:srgbClr val="AE81FF"/>
                </a:solidFill>
                <a:latin typeface="Verdana"/>
                <a:ea typeface="Verdana"/>
                <a:cs typeface="Verdana"/>
                <a:sym typeface="Verdana"/>
              </a:rPr>
              <a:t>2</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fst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ist = </a:t>
            </a:r>
            <a:r>
              <a:rPr lang="ja" sz="1400">
                <a:solidFill>
                  <a:srgbClr val="F92671"/>
                </a:solidFill>
                <a:highlight>
                  <a:srgbClr val="0000FF"/>
                </a:highlight>
                <a:latin typeface="Verdana"/>
                <a:ea typeface="Verdana"/>
                <a:cs typeface="Verdana"/>
                <a:sym typeface="Verdana"/>
              </a:rPr>
              <a:t>floor</a:t>
            </a:r>
            <a:r>
              <a:rPr lang="ja" sz="1400">
                <a:solidFill>
                  <a:srgbClr val="F7F7F2"/>
                </a:solidFill>
                <a:highlight>
                  <a:srgbClr val="0000FF"/>
                </a:highlight>
                <a:latin typeface="Verdana"/>
                <a:ea typeface="Verdana"/>
                <a:cs typeface="Verdana"/>
                <a:sym typeface="Verdana"/>
              </a:rPr>
              <a:t>(i.uv * n);</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(fst.x, fst.y, </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sp>
        <p:nvSpPr>
          <p:cNvPr id="753" name="Google Shape;753;p105"/>
          <p:cNvSpPr txBox="1"/>
          <p:nvPr>
            <p:ph idx="1" type="body"/>
          </p:nvPr>
        </p:nvSpPr>
        <p:spPr>
          <a:xfrm>
            <a:off x="424464" y="3626388"/>
            <a:ext cx="1604700" cy="45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ja" sz="1600">
                <a:solidFill>
                  <a:srgbClr val="FFFFFF"/>
                </a:solidFill>
                <a:highlight>
                  <a:srgbClr val="0000FF"/>
                </a:highlight>
                <a:latin typeface="HiraMaruPro-W4"/>
                <a:ea typeface="HiraMaruPro-W4"/>
                <a:cs typeface="HiraMaruPro-W4"/>
                <a:sym typeface="HiraMaruPro-W4"/>
              </a:rPr>
              <a:t>(</a:t>
            </a:r>
            <a:r>
              <a:rPr b="1" lang="ja" sz="1600">
                <a:solidFill>
                  <a:srgbClr val="FFFFFF"/>
                </a:solidFill>
                <a:highlight>
                  <a:srgbClr val="0000FF"/>
                </a:highlight>
                <a:latin typeface="HiraMaruPro-W4"/>
                <a:ea typeface="HiraMaruPro-W4"/>
                <a:cs typeface="HiraMaruPro-W4"/>
                <a:sym typeface="HiraMaruPro-W4"/>
              </a:rPr>
              <a:t>0.</a:t>
            </a:r>
            <a:r>
              <a:rPr b="1" lang="ja" sz="1600">
                <a:solidFill>
                  <a:srgbClr val="FFFFFF"/>
                </a:solidFill>
                <a:highlight>
                  <a:srgbClr val="0000FF"/>
                </a:highlight>
                <a:latin typeface="HiraMaruPro-W4"/>
                <a:ea typeface="HiraMaruPro-W4"/>
                <a:cs typeface="HiraMaruPro-W4"/>
                <a:sym typeface="HiraMaruPro-W4"/>
              </a:rPr>
              <a:t>0, </a:t>
            </a:r>
            <a:r>
              <a:rPr b="1" lang="ja" sz="1600">
                <a:solidFill>
                  <a:srgbClr val="FFFFFF"/>
                </a:solidFill>
                <a:highlight>
                  <a:srgbClr val="0000FF"/>
                </a:highlight>
                <a:latin typeface="HiraMaruPro-W4"/>
                <a:ea typeface="HiraMaruPro-W4"/>
                <a:cs typeface="HiraMaruPro-W4"/>
                <a:sym typeface="HiraMaruPro-W4"/>
              </a:rPr>
              <a:t>0.</a:t>
            </a:r>
            <a:r>
              <a:rPr b="1" lang="ja" sz="1600">
                <a:solidFill>
                  <a:srgbClr val="FFFFFF"/>
                </a:solidFill>
                <a:highlight>
                  <a:srgbClr val="0000FF"/>
                </a:highlight>
                <a:latin typeface="HiraMaruPro-W4"/>
                <a:ea typeface="HiraMaruPro-W4"/>
                <a:cs typeface="HiraMaruPro-W4"/>
                <a:sym typeface="HiraMaruPro-W4"/>
              </a:rPr>
              <a:t>0)</a:t>
            </a:r>
            <a:endParaRPr b="1" sz="1600">
              <a:solidFill>
                <a:srgbClr val="FFFFFF"/>
              </a:solidFill>
              <a:highlight>
                <a:srgbClr val="0000FF"/>
              </a:highlight>
              <a:latin typeface="HiraMaruPro-W4"/>
              <a:ea typeface="HiraMaruPro-W4"/>
              <a:cs typeface="HiraMaruPro-W4"/>
              <a:sym typeface="HiraMaruPro-W4"/>
            </a:endParaRPr>
          </a:p>
        </p:txBody>
      </p:sp>
      <p:sp>
        <p:nvSpPr>
          <p:cNvPr id="754" name="Google Shape;754;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
        <p:nvSpPr>
          <p:cNvPr id="755" name="Google Shape;755;p105"/>
          <p:cNvSpPr txBox="1"/>
          <p:nvPr>
            <p:ph idx="1" type="body"/>
          </p:nvPr>
        </p:nvSpPr>
        <p:spPr>
          <a:xfrm>
            <a:off x="2860999" y="4450735"/>
            <a:ext cx="1383300" cy="423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(2.0, 0.0)</a:t>
            </a:r>
            <a:endParaRPr b="1" sz="1600">
              <a:solidFill>
                <a:srgbClr val="FFFFFF"/>
              </a:solidFill>
              <a:highlight>
                <a:schemeClr val="lt1"/>
              </a:highlight>
              <a:latin typeface="HiraMaruPro-W4"/>
              <a:ea typeface="HiraMaruPro-W4"/>
              <a:cs typeface="HiraMaruPro-W4"/>
              <a:sym typeface="HiraMaruPro-W4"/>
            </a:endParaRPr>
          </a:p>
        </p:txBody>
      </p:sp>
      <p:sp>
        <p:nvSpPr>
          <p:cNvPr id="756" name="Google Shape;756;p105"/>
          <p:cNvSpPr txBox="1"/>
          <p:nvPr>
            <p:ph idx="1" type="body"/>
          </p:nvPr>
        </p:nvSpPr>
        <p:spPr>
          <a:xfrm>
            <a:off x="2860999" y="1017825"/>
            <a:ext cx="1383300" cy="423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(2.0, 2.0)</a:t>
            </a:r>
            <a:endParaRPr b="1" sz="1600">
              <a:solidFill>
                <a:srgbClr val="FFFFFF"/>
              </a:solidFill>
              <a:highlight>
                <a:schemeClr val="lt1"/>
              </a:highlight>
              <a:latin typeface="HiraMaruPro-W4"/>
              <a:ea typeface="HiraMaruPro-W4"/>
              <a:cs typeface="HiraMaruPro-W4"/>
              <a:sym typeface="HiraMaruPro-W4"/>
            </a:endParaRPr>
          </a:p>
        </p:txBody>
      </p:sp>
      <p:sp>
        <p:nvSpPr>
          <p:cNvPr id="757" name="Google Shape;757;p105"/>
          <p:cNvSpPr txBox="1"/>
          <p:nvPr>
            <p:ph idx="1" type="body"/>
          </p:nvPr>
        </p:nvSpPr>
        <p:spPr>
          <a:xfrm>
            <a:off x="0" y="1017825"/>
            <a:ext cx="1383300" cy="4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(0.0, 2.0)</a:t>
            </a:r>
            <a:endParaRPr b="1" sz="1600">
              <a:solidFill>
                <a:srgbClr val="FFFFFF"/>
              </a:solidFill>
              <a:highlight>
                <a:schemeClr val="lt1"/>
              </a:highlight>
              <a:latin typeface="HiraMaruPro-W4"/>
              <a:ea typeface="HiraMaruPro-W4"/>
              <a:cs typeface="HiraMaruPro-W4"/>
              <a:sym typeface="HiraMaruPro-W4"/>
            </a:endParaRPr>
          </a:p>
        </p:txBody>
      </p:sp>
      <p:sp>
        <p:nvSpPr>
          <p:cNvPr id="758" name="Google Shape;758;p105"/>
          <p:cNvSpPr txBox="1"/>
          <p:nvPr>
            <p:ph idx="1" type="body"/>
          </p:nvPr>
        </p:nvSpPr>
        <p:spPr>
          <a:xfrm>
            <a:off x="0" y="4450735"/>
            <a:ext cx="1383300" cy="4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(0.0, 0.0)</a:t>
            </a:r>
            <a:endParaRPr b="1" sz="1600">
              <a:solidFill>
                <a:srgbClr val="FFFFFF"/>
              </a:solidFill>
              <a:highlight>
                <a:schemeClr val="lt1"/>
              </a:highlight>
              <a:latin typeface="HiraMaruPro-W4"/>
              <a:ea typeface="HiraMaruPro-W4"/>
              <a:cs typeface="HiraMaruPro-W4"/>
              <a:sym typeface="HiraMaruPro-W4"/>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pic>
        <p:nvPicPr>
          <p:cNvPr id="763" name="Google Shape;763;p106"/>
          <p:cNvPicPr preferRelativeResize="0"/>
          <p:nvPr/>
        </p:nvPicPr>
        <p:blipFill>
          <a:blip r:embed="rId3">
            <a:alphaModFix/>
          </a:blip>
          <a:stretch>
            <a:fillRect/>
          </a:stretch>
        </p:blipFill>
        <p:spPr>
          <a:xfrm>
            <a:off x="311700" y="1152485"/>
            <a:ext cx="3629426" cy="3629426"/>
          </a:xfrm>
          <a:prstGeom prst="rect">
            <a:avLst/>
          </a:prstGeom>
          <a:noFill/>
          <a:ln>
            <a:noFill/>
          </a:ln>
        </p:spPr>
      </p:pic>
      <p:sp>
        <p:nvSpPr>
          <p:cNvPr id="764" name="Google Shape;764;p106"/>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 = </a:t>
            </a:r>
            <a:r>
              <a:rPr lang="ja" sz="1400">
                <a:solidFill>
                  <a:srgbClr val="AE81FF"/>
                </a:solidFill>
                <a:latin typeface="Verdana"/>
                <a:ea typeface="Verdana"/>
                <a:cs typeface="Verdana"/>
                <a:sym typeface="Verdana"/>
              </a:rPr>
              <a:t>2</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fst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ist = </a:t>
            </a:r>
            <a:r>
              <a:rPr lang="ja" sz="1400">
                <a:solidFill>
                  <a:srgbClr val="F92671"/>
                </a:solidFill>
                <a:highlight>
                  <a:srgbClr val="0000FF"/>
                </a:highlight>
                <a:latin typeface="Verdana"/>
                <a:ea typeface="Verdana"/>
                <a:cs typeface="Verdana"/>
                <a:sym typeface="Verdana"/>
              </a:rPr>
              <a:t>floor</a:t>
            </a:r>
            <a:r>
              <a:rPr lang="ja" sz="1400">
                <a:solidFill>
                  <a:srgbClr val="F7F7F2"/>
                </a:solidFill>
                <a:highlight>
                  <a:srgbClr val="0000FF"/>
                </a:highlight>
                <a:latin typeface="Verdana"/>
                <a:ea typeface="Verdana"/>
                <a:cs typeface="Verdana"/>
                <a:sym typeface="Verdana"/>
              </a:rPr>
              <a:t>(i.uv * n);</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(fst.x, fst.y, </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sp>
        <p:nvSpPr>
          <p:cNvPr id="765" name="Google Shape;765;p106"/>
          <p:cNvSpPr txBox="1"/>
          <p:nvPr>
            <p:ph idx="1" type="body"/>
          </p:nvPr>
        </p:nvSpPr>
        <p:spPr>
          <a:xfrm>
            <a:off x="2244789" y="3636963"/>
            <a:ext cx="1604700" cy="45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ja" sz="1600">
                <a:solidFill>
                  <a:srgbClr val="FFFFFF"/>
                </a:solidFill>
                <a:highlight>
                  <a:srgbClr val="0000FF"/>
                </a:highlight>
                <a:latin typeface="HiraMaruPro-W4"/>
                <a:ea typeface="HiraMaruPro-W4"/>
                <a:cs typeface="HiraMaruPro-W4"/>
                <a:sym typeface="HiraMaruPro-W4"/>
              </a:rPr>
              <a:t>(1.0, 0.0)</a:t>
            </a:r>
            <a:endParaRPr b="1" sz="1600">
              <a:solidFill>
                <a:srgbClr val="FFFFFF"/>
              </a:solidFill>
              <a:highlight>
                <a:srgbClr val="0000FF"/>
              </a:highlight>
              <a:latin typeface="HiraMaruPro-W4"/>
              <a:ea typeface="HiraMaruPro-W4"/>
              <a:cs typeface="HiraMaruPro-W4"/>
              <a:sym typeface="HiraMaruPro-W4"/>
            </a:endParaRPr>
          </a:p>
        </p:txBody>
      </p:sp>
      <p:sp>
        <p:nvSpPr>
          <p:cNvPr id="766" name="Google Shape;766;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
        <p:nvSpPr>
          <p:cNvPr id="767" name="Google Shape;767;p106"/>
          <p:cNvSpPr txBox="1"/>
          <p:nvPr>
            <p:ph idx="1" type="body"/>
          </p:nvPr>
        </p:nvSpPr>
        <p:spPr>
          <a:xfrm>
            <a:off x="2860999" y="4450735"/>
            <a:ext cx="1383300" cy="423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(2.0, 0.0)</a:t>
            </a:r>
            <a:endParaRPr b="1" sz="1600">
              <a:solidFill>
                <a:srgbClr val="FFFFFF"/>
              </a:solidFill>
              <a:highlight>
                <a:schemeClr val="lt1"/>
              </a:highlight>
              <a:latin typeface="HiraMaruPro-W4"/>
              <a:ea typeface="HiraMaruPro-W4"/>
              <a:cs typeface="HiraMaruPro-W4"/>
              <a:sym typeface="HiraMaruPro-W4"/>
            </a:endParaRPr>
          </a:p>
        </p:txBody>
      </p:sp>
      <p:sp>
        <p:nvSpPr>
          <p:cNvPr id="768" name="Google Shape;768;p106"/>
          <p:cNvSpPr txBox="1"/>
          <p:nvPr>
            <p:ph idx="1" type="body"/>
          </p:nvPr>
        </p:nvSpPr>
        <p:spPr>
          <a:xfrm>
            <a:off x="2860999" y="1017825"/>
            <a:ext cx="1383300" cy="423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(2.0, 2.0)</a:t>
            </a:r>
            <a:endParaRPr b="1" sz="1600">
              <a:solidFill>
                <a:srgbClr val="FFFFFF"/>
              </a:solidFill>
              <a:highlight>
                <a:schemeClr val="lt1"/>
              </a:highlight>
              <a:latin typeface="HiraMaruPro-W4"/>
              <a:ea typeface="HiraMaruPro-W4"/>
              <a:cs typeface="HiraMaruPro-W4"/>
              <a:sym typeface="HiraMaruPro-W4"/>
            </a:endParaRPr>
          </a:p>
        </p:txBody>
      </p:sp>
      <p:sp>
        <p:nvSpPr>
          <p:cNvPr id="769" name="Google Shape;769;p106"/>
          <p:cNvSpPr txBox="1"/>
          <p:nvPr>
            <p:ph idx="1" type="body"/>
          </p:nvPr>
        </p:nvSpPr>
        <p:spPr>
          <a:xfrm>
            <a:off x="0" y="1017825"/>
            <a:ext cx="1383300" cy="4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(0.0, 2.0)</a:t>
            </a:r>
            <a:endParaRPr b="1" sz="1600">
              <a:solidFill>
                <a:srgbClr val="FFFFFF"/>
              </a:solidFill>
              <a:highlight>
                <a:schemeClr val="lt1"/>
              </a:highlight>
              <a:latin typeface="HiraMaruPro-W4"/>
              <a:ea typeface="HiraMaruPro-W4"/>
              <a:cs typeface="HiraMaruPro-W4"/>
              <a:sym typeface="HiraMaruPro-W4"/>
            </a:endParaRPr>
          </a:p>
        </p:txBody>
      </p:sp>
      <p:sp>
        <p:nvSpPr>
          <p:cNvPr id="770" name="Google Shape;770;p106"/>
          <p:cNvSpPr txBox="1"/>
          <p:nvPr>
            <p:ph idx="1" type="body"/>
          </p:nvPr>
        </p:nvSpPr>
        <p:spPr>
          <a:xfrm>
            <a:off x="0" y="4450735"/>
            <a:ext cx="1383300" cy="4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(0.0, 0.0)</a:t>
            </a:r>
            <a:endParaRPr b="1" sz="1600">
              <a:solidFill>
                <a:srgbClr val="FFFFFF"/>
              </a:solidFill>
              <a:highlight>
                <a:schemeClr val="lt1"/>
              </a:highlight>
              <a:latin typeface="HiraMaruPro-W4"/>
              <a:ea typeface="HiraMaruPro-W4"/>
              <a:cs typeface="HiraMaruPro-W4"/>
              <a:sym typeface="HiraMaruPro-W4"/>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0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3600">
                <a:latin typeface="HiraMaruPro-W4"/>
                <a:ea typeface="HiraMaruPro-W4"/>
                <a:cs typeface="HiraMaruPro-W4"/>
                <a:sym typeface="HiraMaruPro-W4"/>
              </a:rPr>
              <a:t>今見てる座標が</a:t>
            </a:r>
            <a:endParaRPr sz="3600">
              <a:latin typeface="HiraMaruPro-W4"/>
              <a:ea typeface="HiraMaruPro-W4"/>
              <a:cs typeface="HiraMaruPro-W4"/>
              <a:sym typeface="HiraMaruPro-W4"/>
            </a:endParaRPr>
          </a:p>
          <a:p>
            <a:pPr indent="0" lvl="0" marL="0" rtl="0" algn="ctr">
              <a:spcBef>
                <a:spcPts val="1600"/>
              </a:spcBef>
              <a:spcAft>
                <a:spcPts val="1600"/>
              </a:spcAft>
              <a:buNone/>
            </a:pPr>
            <a:r>
              <a:rPr lang="ja" sz="3600">
                <a:latin typeface="HiraMaruPro-W4"/>
                <a:ea typeface="HiraMaruPro-W4"/>
                <a:cs typeface="HiraMaruPro-W4"/>
                <a:sym typeface="HiraMaruPro-W4"/>
              </a:rPr>
              <a:t>どのマスにいるのか分かる</a:t>
            </a:r>
            <a:endParaRPr sz="3600">
              <a:latin typeface="HiraMaruPro-W4"/>
              <a:ea typeface="HiraMaruPro-W4"/>
              <a:cs typeface="HiraMaruPro-W4"/>
              <a:sym typeface="HiraMaruPro-W4"/>
            </a:endParaRPr>
          </a:p>
        </p:txBody>
      </p:sp>
      <p:sp>
        <p:nvSpPr>
          <p:cNvPr id="776" name="Google Shape;776;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pic>
        <p:nvPicPr>
          <p:cNvPr id="781" name="Google Shape;781;p108"/>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782" name="Google Shape;782;p108"/>
          <p:cNvSpPr txBox="1"/>
          <p:nvPr>
            <p:ph idx="1" type="body"/>
          </p:nvPr>
        </p:nvSpPr>
        <p:spPr>
          <a:xfrm>
            <a:off x="4110675" y="1152475"/>
            <a:ext cx="4721400" cy="3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 frag(v2f_img i) : SV_Target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a:t>
            </a:r>
            <a:r>
              <a:rPr lang="ja" sz="1400">
                <a:solidFill>
                  <a:srgbClr val="F7F7F2"/>
                </a:solidFill>
                <a:latin typeface="Verdana"/>
                <a:ea typeface="Verdana"/>
                <a:cs typeface="Verdana"/>
                <a:sym typeface="Verdana"/>
              </a:rPr>
              <a:t> n = </a:t>
            </a:r>
            <a:r>
              <a:rPr lang="ja" sz="1400">
                <a:solidFill>
                  <a:srgbClr val="AE81FF"/>
                </a:solidFill>
                <a:latin typeface="Verdana"/>
                <a:ea typeface="Verdana"/>
                <a:cs typeface="Verdana"/>
                <a:sym typeface="Verdana"/>
              </a:rPr>
              <a:t>2</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float2</a:t>
            </a:r>
            <a:r>
              <a:rPr lang="ja" sz="1400">
                <a:solidFill>
                  <a:srgbClr val="F7F7F2"/>
                </a:solidFill>
                <a:latin typeface="Verdana"/>
                <a:ea typeface="Verdana"/>
                <a:cs typeface="Verdana"/>
                <a:sym typeface="Verdana"/>
              </a:rPr>
              <a:t> fst = </a:t>
            </a:r>
            <a:r>
              <a:rPr lang="ja" sz="1400">
                <a:solidFill>
                  <a:srgbClr val="F92671"/>
                </a:solidFill>
                <a:latin typeface="Verdana"/>
                <a:ea typeface="Verdana"/>
                <a:cs typeface="Verdana"/>
                <a:sym typeface="Verdana"/>
              </a:rPr>
              <a:t>frac</a:t>
            </a:r>
            <a:r>
              <a:rPr lang="ja" sz="1400">
                <a:solidFill>
                  <a:srgbClr val="F7F7F2"/>
                </a:solidFill>
                <a:latin typeface="Verdana"/>
                <a:ea typeface="Verdana"/>
                <a:cs typeface="Verdana"/>
                <a:sym typeface="Verdana"/>
              </a:rPr>
              <a:t>(i.uv * n);</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highlight>
                  <a:srgbClr val="0000FF"/>
                </a:highlight>
                <a:latin typeface="Verdana"/>
                <a:ea typeface="Verdana"/>
                <a:cs typeface="Verdana"/>
                <a:sym typeface="Verdana"/>
              </a:rPr>
              <a:t>float2</a:t>
            </a:r>
            <a:r>
              <a:rPr lang="ja" sz="1400">
                <a:solidFill>
                  <a:srgbClr val="F7F7F2"/>
                </a:solidFill>
                <a:highlight>
                  <a:srgbClr val="0000FF"/>
                </a:highlight>
                <a:latin typeface="Verdana"/>
                <a:ea typeface="Verdana"/>
                <a:cs typeface="Verdana"/>
                <a:sym typeface="Verdana"/>
              </a:rPr>
              <a:t> ist = </a:t>
            </a:r>
            <a:r>
              <a:rPr lang="ja" sz="1400">
                <a:solidFill>
                  <a:srgbClr val="F92671"/>
                </a:solidFill>
                <a:highlight>
                  <a:srgbClr val="0000FF"/>
                </a:highlight>
                <a:latin typeface="Verdana"/>
                <a:ea typeface="Verdana"/>
                <a:cs typeface="Verdana"/>
                <a:sym typeface="Verdana"/>
              </a:rPr>
              <a:t>floor</a:t>
            </a:r>
            <a:r>
              <a:rPr lang="ja" sz="1400">
                <a:solidFill>
                  <a:srgbClr val="F7F7F2"/>
                </a:solidFill>
                <a:highlight>
                  <a:srgbClr val="0000FF"/>
                </a:highlight>
                <a:latin typeface="Verdana"/>
                <a:ea typeface="Verdana"/>
                <a:cs typeface="Verdana"/>
                <a:sym typeface="Verdana"/>
              </a:rPr>
              <a:t>(i.uv * n);</a:t>
            </a:r>
            <a:endParaRPr sz="1400">
              <a:solidFill>
                <a:srgbClr val="F7F7F2"/>
              </a:solidFill>
              <a:highlight>
                <a:srgbClr val="0000FF"/>
              </a:highlight>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return</a:t>
            </a:r>
            <a:r>
              <a:rPr lang="ja" sz="1400">
                <a:solidFill>
                  <a:srgbClr val="F7F7F2"/>
                </a:solidFill>
                <a:latin typeface="Verdana"/>
                <a:ea typeface="Verdana"/>
                <a:cs typeface="Verdana"/>
                <a:sym typeface="Verdana"/>
              </a:rPr>
              <a:t> </a:t>
            </a:r>
            <a:r>
              <a:rPr lang="ja" sz="1400">
                <a:solidFill>
                  <a:srgbClr val="F92671"/>
                </a:solidFill>
                <a:latin typeface="Verdana"/>
                <a:ea typeface="Verdana"/>
                <a:cs typeface="Verdana"/>
                <a:sym typeface="Verdana"/>
              </a:rPr>
              <a:t>float4</a:t>
            </a:r>
            <a:r>
              <a:rPr lang="ja" sz="1400">
                <a:solidFill>
                  <a:srgbClr val="F7F7F2"/>
                </a:solidFill>
                <a:latin typeface="Verdana"/>
                <a:ea typeface="Verdana"/>
                <a:cs typeface="Verdana"/>
                <a:sym typeface="Verdana"/>
              </a:rPr>
              <a:t>(fst.x, fst.y, </a:t>
            </a:r>
            <a:r>
              <a:rPr lang="ja" sz="1400">
                <a:solidFill>
                  <a:srgbClr val="AE81FF"/>
                </a:solidFill>
                <a:latin typeface="Verdana"/>
                <a:ea typeface="Verdana"/>
                <a:cs typeface="Verdana"/>
                <a:sym typeface="Verdana"/>
              </a:rPr>
              <a:t>0</a:t>
            </a:r>
            <a:r>
              <a:rPr lang="ja" sz="1400">
                <a:solidFill>
                  <a:srgbClr val="F7F7F2"/>
                </a:solidFill>
                <a:latin typeface="Verdana"/>
                <a:ea typeface="Verdana"/>
                <a:cs typeface="Verdana"/>
                <a:sym typeface="Verdana"/>
              </a:rPr>
              <a:t>, </a:t>
            </a:r>
            <a:r>
              <a:rPr lang="ja" sz="1400">
                <a:solidFill>
                  <a:srgbClr val="AE81FF"/>
                </a:solidFill>
                <a:latin typeface="Verdana"/>
                <a:ea typeface="Verdana"/>
                <a:cs typeface="Verdana"/>
                <a:sym typeface="Verdana"/>
              </a:rPr>
              <a:t>1</a:t>
            </a:r>
            <a:r>
              <a:rPr lang="ja" sz="1400">
                <a:solidFill>
                  <a:srgbClr val="F7F7F2"/>
                </a:solidFill>
                <a:latin typeface="Verdana"/>
                <a:ea typeface="Verdana"/>
                <a:cs typeface="Verdana"/>
                <a:sym typeface="Verdana"/>
              </a:rPr>
              <a:t>);</a:t>
            </a:r>
            <a:endParaRPr sz="1400">
              <a:solidFill>
                <a:srgbClr val="F7F7F2"/>
              </a:solidFill>
              <a:latin typeface="Verdana"/>
              <a:ea typeface="Verdana"/>
              <a:cs typeface="Verdana"/>
              <a:sym typeface="Verdana"/>
            </a:endParaRPr>
          </a:p>
          <a:p>
            <a:pPr indent="0" lvl="0" marL="0" rtl="0" algn="l">
              <a:spcBef>
                <a:spcPts val="0"/>
              </a:spcBef>
              <a:spcAft>
                <a:spcPts val="0"/>
              </a:spcAft>
              <a:buNone/>
            </a:pPr>
            <a:r>
              <a:rPr lang="ja" sz="1400">
                <a:solidFill>
                  <a:srgbClr val="F7F7F2"/>
                </a:solidFill>
                <a:latin typeface="Verdana"/>
                <a:ea typeface="Verdana"/>
                <a:cs typeface="Verdana"/>
                <a:sym typeface="Verdana"/>
              </a:rPr>
              <a:t>}</a:t>
            </a:r>
            <a:endParaRPr sz="1400">
              <a:solidFill>
                <a:srgbClr val="F92671"/>
              </a:solidFill>
              <a:latin typeface="Verdana"/>
              <a:ea typeface="Verdana"/>
              <a:cs typeface="Verdana"/>
              <a:sym typeface="Verdana"/>
            </a:endParaRPr>
          </a:p>
        </p:txBody>
      </p:sp>
      <p:sp>
        <p:nvSpPr>
          <p:cNvPr id="783" name="Google Shape;783;p108"/>
          <p:cNvSpPr txBox="1"/>
          <p:nvPr>
            <p:ph idx="1" type="body"/>
          </p:nvPr>
        </p:nvSpPr>
        <p:spPr>
          <a:xfrm>
            <a:off x="2244789" y="3636963"/>
            <a:ext cx="1604700" cy="45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ja" sz="1600">
                <a:solidFill>
                  <a:srgbClr val="FFFFFF"/>
                </a:solidFill>
                <a:highlight>
                  <a:srgbClr val="0000FF"/>
                </a:highlight>
                <a:latin typeface="HiraMaruPro-W4"/>
                <a:ea typeface="HiraMaruPro-W4"/>
                <a:cs typeface="HiraMaruPro-W4"/>
                <a:sym typeface="HiraMaruPro-W4"/>
              </a:rPr>
              <a:t>(1.0, 0.0)</a:t>
            </a:r>
            <a:endParaRPr b="1" sz="1600">
              <a:solidFill>
                <a:srgbClr val="FFFFFF"/>
              </a:solidFill>
              <a:highlight>
                <a:srgbClr val="0000FF"/>
              </a:highlight>
              <a:latin typeface="HiraMaruPro-W4"/>
              <a:ea typeface="HiraMaruPro-W4"/>
              <a:cs typeface="HiraMaruPro-W4"/>
              <a:sym typeface="HiraMaruPro-W4"/>
            </a:endParaRPr>
          </a:p>
        </p:txBody>
      </p:sp>
      <p:sp>
        <p:nvSpPr>
          <p:cNvPr id="784" name="Google Shape;784;p108"/>
          <p:cNvSpPr txBox="1"/>
          <p:nvPr>
            <p:ph idx="1" type="body"/>
          </p:nvPr>
        </p:nvSpPr>
        <p:spPr>
          <a:xfrm>
            <a:off x="424464" y="3626388"/>
            <a:ext cx="1604700" cy="45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ja" sz="1600">
                <a:solidFill>
                  <a:srgbClr val="FFFFFF"/>
                </a:solidFill>
                <a:highlight>
                  <a:srgbClr val="0000FF"/>
                </a:highlight>
                <a:latin typeface="HiraMaruPro-W4"/>
                <a:ea typeface="HiraMaruPro-W4"/>
                <a:cs typeface="HiraMaruPro-W4"/>
                <a:sym typeface="HiraMaruPro-W4"/>
              </a:rPr>
              <a:t>(</a:t>
            </a:r>
            <a:r>
              <a:rPr b="1" lang="ja" sz="1600">
                <a:solidFill>
                  <a:srgbClr val="FFFFFF"/>
                </a:solidFill>
                <a:highlight>
                  <a:srgbClr val="0000FF"/>
                </a:highlight>
                <a:latin typeface="HiraMaruPro-W4"/>
                <a:ea typeface="HiraMaruPro-W4"/>
                <a:cs typeface="HiraMaruPro-W4"/>
                <a:sym typeface="HiraMaruPro-W4"/>
              </a:rPr>
              <a:t>0.</a:t>
            </a:r>
            <a:r>
              <a:rPr b="1" lang="ja" sz="1600">
                <a:solidFill>
                  <a:srgbClr val="FFFFFF"/>
                </a:solidFill>
                <a:highlight>
                  <a:srgbClr val="0000FF"/>
                </a:highlight>
                <a:latin typeface="HiraMaruPro-W4"/>
                <a:ea typeface="HiraMaruPro-W4"/>
                <a:cs typeface="HiraMaruPro-W4"/>
                <a:sym typeface="HiraMaruPro-W4"/>
              </a:rPr>
              <a:t>0, </a:t>
            </a:r>
            <a:r>
              <a:rPr b="1" lang="ja" sz="1600">
                <a:solidFill>
                  <a:srgbClr val="FFFFFF"/>
                </a:solidFill>
                <a:highlight>
                  <a:srgbClr val="0000FF"/>
                </a:highlight>
                <a:latin typeface="HiraMaruPro-W4"/>
                <a:ea typeface="HiraMaruPro-W4"/>
                <a:cs typeface="HiraMaruPro-W4"/>
                <a:sym typeface="HiraMaruPro-W4"/>
              </a:rPr>
              <a:t>0.</a:t>
            </a:r>
            <a:r>
              <a:rPr b="1" lang="ja" sz="1600">
                <a:solidFill>
                  <a:srgbClr val="FFFFFF"/>
                </a:solidFill>
                <a:highlight>
                  <a:srgbClr val="0000FF"/>
                </a:highlight>
                <a:latin typeface="HiraMaruPro-W4"/>
                <a:ea typeface="HiraMaruPro-W4"/>
                <a:cs typeface="HiraMaruPro-W4"/>
                <a:sym typeface="HiraMaruPro-W4"/>
              </a:rPr>
              <a:t>0)</a:t>
            </a:r>
            <a:endParaRPr b="1" sz="1600">
              <a:solidFill>
                <a:srgbClr val="FFFFFF"/>
              </a:solidFill>
              <a:highlight>
                <a:srgbClr val="0000FF"/>
              </a:highlight>
              <a:latin typeface="HiraMaruPro-W4"/>
              <a:ea typeface="HiraMaruPro-W4"/>
              <a:cs typeface="HiraMaruPro-W4"/>
              <a:sym typeface="HiraMaruPro-W4"/>
            </a:endParaRPr>
          </a:p>
        </p:txBody>
      </p:sp>
      <p:sp>
        <p:nvSpPr>
          <p:cNvPr id="785" name="Google Shape;785;p108"/>
          <p:cNvSpPr txBox="1"/>
          <p:nvPr>
            <p:ph idx="1" type="body"/>
          </p:nvPr>
        </p:nvSpPr>
        <p:spPr>
          <a:xfrm>
            <a:off x="424464" y="1810313"/>
            <a:ext cx="1604700" cy="45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ja" sz="1600">
                <a:solidFill>
                  <a:srgbClr val="FFFFFF"/>
                </a:solidFill>
                <a:highlight>
                  <a:srgbClr val="0000FF"/>
                </a:highlight>
                <a:latin typeface="HiraMaruPro-W4"/>
                <a:ea typeface="HiraMaruPro-W4"/>
                <a:cs typeface="HiraMaruPro-W4"/>
                <a:sym typeface="HiraMaruPro-W4"/>
              </a:rPr>
              <a:t>(0</a:t>
            </a:r>
            <a:r>
              <a:rPr b="1" lang="ja" sz="1600">
                <a:solidFill>
                  <a:srgbClr val="FFFFFF"/>
                </a:solidFill>
                <a:highlight>
                  <a:srgbClr val="0000FF"/>
                </a:highlight>
                <a:latin typeface="HiraMaruPro-W4"/>
                <a:ea typeface="HiraMaruPro-W4"/>
                <a:cs typeface="HiraMaruPro-W4"/>
                <a:sym typeface="HiraMaruPro-W4"/>
              </a:rPr>
              <a:t>.0</a:t>
            </a:r>
            <a:r>
              <a:rPr b="1" lang="ja" sz="1600">
                <a:solidFill>
                  <a:srgbClr val="FFFFFF"/>
                </a:solidFill>
                <a:highlight>
                  <a:srgbClr val="0000FF"/>
                </a:highlight>
                <a:latin typeface="HiraMaruPro-W4"/>
                <a:ea typeface="HiraMaruPro-W4"/>
                <a:cs typeface="HiraMaruPro-W4"/>
                <a:sym typeface="HiraMaruPro-W4"/>
              </a:rPr>
              <a:t>, 1</a:t>
            </a:r>
            <a:r>
              <a:rPr b="1" lang="ja" sz="1600">
                <a:solidFill>
                  <a:srgbClr val="FFFFFF"/>
                </a:solidFill>
                <a:highlight>
                  <a:srgbClr val="0000FF"/>
                </a:highlight>
                <a:latin typeface="HiraMaruPro-W4"/>
                <a:ea typeface="HiraMaruPro-W4"/>
                <a:cs typeface="HiraMaruPro-W4"/>
                <a:sym typeface="HiraMaruPro-W4"/>
              </a:rPr>
              <a:t>.0</a:t>
            </a:r>
            <a:r>
              <a:rPr b="1" lang="ja" sz="1600">
                <a:solidFill>
                  <a:srgbClr val="FFFFFF"/>
                </a:solidFill>
                <a:highlight>
                  <a:srgbClr val="0000FF"/>
                </a:highlight>
                <a:latin typeface="HiraMaruPro-W4"/>
                <a:ea typeface="HiraMaruPro-W4"/>
                <a:cs typeface="HiraMaruPro-W4"/>
                <a:sym typeface="HiraMaruPro-W4"/>
              </a:rPr>
              <a:t>)</a:t>
            </a:r>
            <a:endParaRPr b="1" sz="1600">
              <a:solidFill>
                <a:srgbClr val="FFFFFF"/>
              </a:solidFill>
              <a:highlight>
                <a:srgbClr val="0000FF"/>
              </a:highlight>
              <a:latin typeface="HiraMaruPro-W4"/>
              <a:ea typeface="HiraMaruPro-W4"/>
              <a:cs typeface="HiraMaruPro-W4"/>
              <a:sym typeface="HiraMaruPro-W4"/>
            </a:endParaRPr>
          </a:p>
        </p:txBody>
      </p:sp>
      <p:sp>
        <p:nvSpPr>
          <p:cNvPr id="786" name="Google Shape;786;p108"/>
          <p:cNvSpPr txBox="1"/>
          <p:nvPr>
            <p:ph idx="1" type="body"/>
          </p:nvPr>
        </p:nvSpPr>
        <p:spPr>
          <a:xfrm>
            <a:off x="2244789" y="1810313"/>
            <a:ext cx="1604700" cy="45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ja" sz="1600">
                <a:solidFill>
                  <a:srgbClr val="FFFFFF"/>
                </a:solidFill>
                <a:highlight>
                  <a:srgbClr val="0000FF"/>
                </a:highlight>
                <a:latin typeface="HiraMaruPro-W4"/>
                <a:ea typeface="HiraMaruPro-W4"/>
                <a:cs typeface="HiraMaruPro-W4"/>
                <a:sym typeface="HiraMaruPro-W4"/>
              </a:rPr>
              <a:t>(1</a:t>
            </a:r>
            <a:r>
              <a:rPr b="1" lang="ja" sz="1600">
                <a:solidFill>
                  <a:srgbClr val="FFFFFF"/>
                </a:solidFill>
                <a:highlight>
                  <a:srgbClr val="0000FF"/>
                </a:highlight>
                <a:latin typeface="HiraMaruPro-W4"/>
                <a:ea typeface="HiraMaruPro-W4"/>
                <a:cs typeface="HiraMaruPro-W4"/>
                <a:sym typeface="HiraMaruPro-W4"/>
              </a:rPr>
              <a:t>.0</a:t>
            </a:r>
            <a:r>
              <a:rPr b="1" lang="ja" sz="1600">
                <a:solidFill>
                  <a:srgbClr val="FFFFFF"/>
                </a:solidFill>
                <a:highlight>
                  <a:srgbClr val="0000FF"/>
                </a:highlight>
                <a:latin typeface="HiraMaruPro-W4"/>
                <a:ea typeface="HiraMaruPro-W4"/>
                <a:cs typeface="HiraMaruPro-W4"/>
                <a:sym typeface="HiraMaruPro-W4"/>
              </a:rPr>
              <a:t>, 1</a:t>
            </a:r>
            <a:r>
              <a:rPr b="1" lang="ja" sz="1600">
                <a:solidFill>
                  <a:srgbClr val="FFFFFF"/>
                </a:solidFill>
                <a:highlight>
                  <a:srgbClr val="0000FF"/>
                </a:highlight>
                <a:latin typeface="HiraMaruPro-W4"/>
                <a:ea typeface="HiraMaruPro-W4"/>
                <a:cs typeface="HiraMaruPro-W4"/>
                <a:sym typeface="HiraMaruPro-W4"/>
              </a:rPr>
              <a:t>.0</a:t>
            </a:r>
            <a:r>
              <a:rPr b="1" lang="ja" sz="1600">
                <a:solidFill>
                  <a:srgbClr val="FFFFFF"/>
                </a:solidFill>
                <a:highlight>
                  <a:srgbClr val="0000FF"/>
                </a:highlight>
                <a:latin typeface="HiraMaruPro-W4"/>
                <a:ea typeface="HiraMaruPro-W4"/>
                <a:cs typeface="HiraMaruPro-W4"/>
                <a:sym typeface="HiraMaruPro-W4"/>
              </a:rPr>
              <a:t>)</a:t>
            </a:r>
            <a:endParaRPr b="1" sz="1600">
              <a:solidFill>
                <a:srgbClr val="FFFFFF"/>
              </a:solidFill>
              <a:highlight>
                <a:srgbClr val="0000FF"/>
              </a:highlight>
              <a:latin typeface="HiraMaruPro-W4"/>
              <a:ea typeface="HiraMaruPro-W4"/>
              <a:cs typeface="HiraMaruPro-W4"/>
              <a:sym typeface="HiraMaruPro-W4"/>
            </a:endParaRPr>
          </a:p>
        </p:txBody>
      </p:sp>
      <p:sp>
        <p:nvSpPr>
          <p:cNvPr id="787" name="Google Shape;787;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
        <p:nvSpPr>
          <p:cNvPr id="788" name="Google Shape;788;p108"/>
          <p:cNvSpPr txBox="1"/>
          <p:nvPr>
            <p:ph idx="1" type="body"/>
          </p:nvPr>
        </p:nvSpPr>
        <p:spPr>
          <a:xfrm>
            <a:off x="2860999" y="4450735"/>
            <a:ext cx="1383300" cy="423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(2.0, 0.0)</a:t>
            </a:r>
            <a:endParaRPr b="1" sz="1600">
              <a:solidFill>
                <a:srgbClr val="FFFFFF"/>
              </a:solidFill>
              <a:highlight>
                <a:schemeClr val="lt1"/>
              </a:highlight>
              <a:latin typeface="HiraMaruPro-W4"/>
              <a:ea typeface="HiraMaruPro-W4"/>
              <a:cs typeface="HiraMaruPro-W4"/>
              <a:sym typeface="HiraMaruPro-W4"/>
            </a:endParaRPr>
          </a:p>
        </p:txBody>
      </p:sp>
      <p:sp>
        <p:nvSpPr>
          <p:cNvPr id="789" name="Google Shape;789;p108"/>
          <p:cNvSpPr txBox="1"/>
          <p:nvPr>
            <p:ph idx="1" type="body"/>
          </p:nvPr>
        </p:nvSpPr>
        <p:spPr>
          <a:xfrm>
            <a:off x="2860999" y="1017825"/>
            <a:ext cx="1383300" cy="423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(2.0, 2.0)</a:t>
            </a:r>
            <a:endParaRPr b="1" sz="1600">
              <a:solidFill>
                <a:srgbClr val="FFFFFF"/>
              </a:solidFill>
              <a:highlight>
                <a:schemeClr val="lt1"/>
              </a:highlight>
              <a:latin typeface="HiraMaruPro-W4"/>
              <a:ea typeface="HiraMaruPro-W4"/>
              <a:cs typeface="HiraMaruPro-W4"/>
              <a:sym typeface="HiraMaruPro-W4"/>
            </a:endParaRPr>
          </a:p>
        </p:txBody>
      </p:sp>
      <p:sp>
        <p:nvSpPr>
          <p:cNvPr id="790" name="Google Shape;790;p108"/>
          <p:cNvSpPr txBox="1"/>
          <p:nvPr>
            <p:ph idx="1" type="body"/>
          </p:nvPr>
        </p:nvSpPr>
        <p:spPr>
          <a:xfrm>
            <a:off x="0" y="1017825"/>
            <a:ext cx="1383300" cy="4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(0.0, 2.0)</a:t>
            </a:r>
            <a:endParaRPr b="1" sz="1600">
              <a:solidFill>
                <a:srgbClr val="FFFFFF"/>
              </a:solidFill>
              <a:highlight>
                <a:schemeClr val="lt1"/>
              </a:highlight>
              <a:latin typeface="HiraMaruPro-W4"/>
              <a:ea typeface="HiraMaruPro-W4"/>
              <a:cs typeface="HiraMaruPro-W4"/>
              <a:sym typeface="HiraMaruPro-W4"/>
            </a:endParaRPr>
          </a:p>
        </p:txBody>
      </p:sp>
      <p:sp>
        <p:nvSpPr>
          <p:cNvPr id="791" name="Google Shape;791;p108"/>
          <p:cNvSpPr txBox="1"/>
          <p:nvPr>
            <p:ph idx="1" type="body"/>
          </p:nvPr>
        </p:nvSpPr>
        <p:spPr>
          <a:xfrm>
            <a:off x="0" y="4450735"/>
            <a:ext cx="1383300" cy="4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ja" sz="1600">
                <a:solidFill>
                  <a:srgbClr val="FFFFFF"/>
                </a:solidFill>
                <a:highlight>
                  <a:schemeClr val="lt1"/>
                </a:highlight>
                <a:latin typeface="HiraMaruPro-W4"/>
                <a:ea typeface="HiraMaruPro-W4"/>
                <a:cs typeface="HiraMaruPro-W4"/>
                <a:sym typeface="HiraMaruPro-W4"/>
              </a:rPr>
              <a:t>(0.0, 0.0)</a:t>
            </a:r>
            <a:endParaRPr b="1" sz="1600">
              <a:solidFill>
                <a:srgbClr val="FFFFFF"/>
              </a:solidFill>
              <a:highlight>
                <a:schemeClr val="lt1"/>
              </a:highlight>
              <a:latin typeface="HiraMaruPro-W4"/>
              <a:ea typeface="HiraMaruPro-W4"/>
              <a:cs typeface="HiraMaruPro-W4"/>
              <a:sym typeface="HiraMaruPro-W4"/>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pic>
        <p:nvPicPr>
          <p:cNvPr id="796" name="Google Shape;796;p109"/>
          <p:cNvPicPr preferRelativeResize="0"/>
          <p:nvPr/>
        </p:nvPicPr>
        <p:blipFill>
          <a:blip r:embed="rId3">
            <a:alphaModFix/>
          </a:blip>
          <a:stretch>
            <a:fillRect/>
          </a:stretch>
        </p:blipFill>
        <p:spPr>
          <a:xfrm>
            <a:off x="311700" y="1152475"/>
            <a:ext cx="3629426" cy="3629426"/>
          </a:xfrm>
          <a:prstGeom prst="rect">
            <a:avLst/>
          </a:prstGeom>
          <a:noFill/>
          <a:ln>
            <a:noFill/>
          </a:ln>
        </p:spPr>
      </p:pic>
      <p:sp>
        <p:nvSpPr>
          <p:cNvPr id="797" name="Google Shape;797;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pic>
        <p:nvPicPr>
          <p:cNvPr id="802" name="Google Shape;802;p110"/>
          <p:cNvPicPr preferRelativeResize="0"/>
          <p:nvPr/>
        </p:nvPicPr>
        <p:blipFill>
          <a:blip r:embed="rId3">
            <a:alphaModFix/>
          </a:blip>
          <a:stretch>
            <a:fillRect/>
          </a:stretch>
        </p:blipFill>
        <p:spPr>
          <a:xfrm>
            <a:off x="-12" y="1348963"/>
            <a:ext cx="3003850" cy="3003850"/>
          </a:xfrm>
          <a:prstGeom prst="rect">
            <a:avLst/>
          </a:prstGeom>
          <a:noFill/>
          <a:ln>
            <a:noFill/>
          </a:ln>
        </p:spPr>
      </p:pic>
      <p:sp>
        <p:nvSpPr>
          <p:cNvPr id="803" name="Google Shape;803;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pic>
        <p:nvPicPr>
          <p:cNvPr id="808" name="Google Shape;808;p111"/>
          <p:cNvPicPr preferRelativeResize="0"/>
          <p:nvPr/>
        </p:nvPicPr>
        <p:blipFill>
          <a:blip r:embed="rId3">
            <a:alphaModFix/>
          </a:blip>
          <a:stretch>
            <a:fillRect/>
          </a:stretch>
        </p:blipFill>
        <p:spPr>
          <a:xfrm>
            <a:off x="3070075" y="1348963"/>
            <a:ext cx="3003850" cy="3003850"/>
          </a:xfrm>
          <a:prstGeom prst="rect">
            <a:avLst/>
          </a:prstGeom>
          <a:noFill/>
          <a:ln>
            <a:noFill/>
          </a:ln>
        </p:spPr>
      </p:pic>
      <p:sp>
        <p:nvSpPr>
          <p:cNvPr id="809" name="Google Shape;809;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latin typeface="HiraMaruPro-W4"/>
                <a:ea typeface="HiraMaruPro-W4"/>
                <a:cs typeface="HiraMaruPro-W4"/>
                <a:sym typeface="HiraMaruPro-W4"/>
              </a:rPr>
              <a:t>繰り返し - 各マスを個別に制御したい</a:t>
            </a:r>
            <a:endParaRPr>
              <a:latin typeface="HiraMaruPro-W4"/>
              <a:ea typeface="HiraMaruPro-W4"/>
              <a:cs typeface="HiraMaruPro-W4"/>
              <a:sym typeface="HiraMaruPro-W4"/>
            </a:endParaRPr>
          </a:p>
        </p:txBody>
      </p:sp>
      <p:pic>
        <p:nvPicPr>
          <p:cNvPr id="810" name="Google Shape;810;p111"/>
          <p:cNvPicPr preferRelativeResize="0"/>
          <p:nvPr/>
        </p:nvPicPr>
        <p:blipFill>
          <a:blip r:embed="rId4">
            <a:alphaModFix/>
          </a:blip>
          <a:stretch>
            <a:fillRect/>
          </a:stretch>
        </p:blipFill>
        <p:spPr>
          <a:xfrm>
            <a:off x="-12" y="1348963"/>
            <a:ext cx="3003850" cy="300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